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neha Thomas"/>
  <p:cmAuthor clrIdx="1" id="1" initials="" lastIdx="1" name="Taylor Evan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Oswald-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swald-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05T19:53:34.552">
    <p:pos x="6000" y="0"/>
    <p:text>@tayloresque21@gmail.com In general i think we should have 1 question and 1 analyses slide(except for ANOVA) - because we also have to show our jupyter notebook right after - all this is less 1.5 mins per person
So we should boil the species slide down to 1
_Reassigned to Taylor Evans_</p:text>
  </p:cm>
  <p:cm authorId="1" idx="1" dt="2023-06-05T19:53:34.552">
    <p:pos x="6000" y="0"/>
    <p:text>okay so get rid of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e58f0eb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e58f0eb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e58f0eb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e58f0eb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e58f0eb1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e58f0eb1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e58f0eb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e58f0eb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d185f269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d185f269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Does processing method significantly impact the distribution of a coffee flavor, aroma or body?</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e58f0eb1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e58f0eb1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e491053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e491053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eb0e2550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eb0e2550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185f269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185f269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The p-value is small enough that we can reject the null hypothesis</a:t>
            </a:r>
            <a:endParaRPr sz="1000">
              <a:solidFill>
                <a:schemeClr val="dk1"/>
              </a:solidFill>
            </a:endParaRPr>
          </a:p>
          <a:p>
            <a:pPr indent="0" lvl="0" marL="0" rtl="0" algn="l">
              <a:lnSpc>
                <a:spcPct val="100000"/>
              </a:lnSpc>
              <a:spcBef>
                <a:spcPts val="1200"/>
              </a:spcBef>
              <a:spcAft>
                <a:spcPts val="0"/>
              </a:spcAft>
              <a:buNone/>
            </a:pPr>
            <a:r>
              <a:rPr lang="en" sz="1000">
                <a:solidFill>
                  <a:schemeClr val="dk1"/>
                </a:solidFill>
              </a:rPr>
              <a:t>Null hypothesis: Processing method has no impact on a coffee flavor</a:t>
            </a:r>
            <a:endParaRPr sz="10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1000">
                <a:solidFill>
                  <a:schemeClr val="dk1"/>
                </a:solidFill>
              </a:rPr>
              <a:t>Alt hypothesis: Processing method has significant impact on coffee flavor</a:t>
            </a:r>
            <a:endParaRPr sz="1000">
              <a:solidFill>
                <a:schemeClr val="dk1"/>
              </a:solidFill>
            </a:endParaRPr>
          </a:p>
          <a:p>
            <a:pPr indent="0" lvl="0" marL="0" rtl="0" algn="l">
              <a:spcBef>
                <a:spcPts val="1200"/>
              </a:spcBef>
              <a:spcAft>
                <a:spcPts val="0"/>
              </a:spcAft>
              <a:buNone/>
            </a:pPr>
            <a:r>
              <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d185f269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d185f269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p-value is very small, thus the impact of processing method’s impact on the body of coffee is very significant, and we can reject the null hypothesis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d185f269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d185f269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d185f269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d185f269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p-value is large enough that we have to accept the null hypothesis</a:t>
            </a:r>
            <a:endParaRPr>
              <a:solidFill>
                <a:schemeClr val="dk1"/>
              </a:solidFill>
            </a:endParaRPr>
          </a:p>
          <a:p>
            <a:pPr indent="0" lvl="0" marL="0" rtl="0" algn="l">
              <a:spcBef>
                <a:spcPts val="0"/>
              </a:spcBef>
              <a:spcAft>
                <a:spcPts val="0"/>
              </a:spcAft>
              <a:buNone/>
            </a:pPr>
            <a:r>
              <a:rPr lang="en" sz="1000">
                <a:solidFill>
                  <a:schemeClr val="dk1"/>
                </a:solidFill>
              </a:rPr>
              <a:t>Null hypothesis: Processing method has no impact on a coffee aroma</a:t>
            </a:r>
            <a:endParaRPr sz="1000">
              <a:solidFill>
                <a:schemeClr val="dk1"/>
              </a:solidFill>
            </a:endParaRPr>
          </a:p>
          <a:p>
            <a:pPr indent="0" lvl="0" marL="0" rtl="0" algn="l">
              <a:spcBef>
                <a:spcPts val="1200"/>
              </a:spcBef>
              <a:spcAft>
                <a:spcPts val="0"/>
              </a:spcAft>
              <a:buNone/>
            </a:pPr>
            <a:r>
              <a:rPr lang="en" sz="1000">
                <a:solidFill>
                  <a:schemeClr val="dk1"/>
                </a:solidFill>
              </a:rPr>
              <a:t>Alt hypothesis: Processing method has significant impact on coffee aroma</a:t>
            </a:r>
            <a:endParaRPr sz="1000">
              <a:solidFill>
                <a:schemeClr val="dk1"/>
              </a:solidFill>
            </a:endParaRPr>
          </a:p>
          <a:p>
            <a:pPr indent="0" lvl="0" marL="0" rtl="0" algn="l">
              <a:spcBef>
                <a:spcPts val="1200"/>
              </a:spcBef>
              <a:spcAft>
                <a:spcPts val="0"/>
              </a:spcAft>
              <a:buNone/>
            </a:pPr>
            <a:r>
              <a:t/>
            </a:r>
            <a:endParaRPr sz="10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e58f0eb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e58f0eb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also turns out that there are only two species of coffee in the world, and so we wanted to know - what’s the difference?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e58f0eb1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e58f0eb1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e58f0eb1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e58f0eb1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d185f269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d185f269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d185f269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d185f269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And I hope our presentation will give you insight into what to look for next time you’re shopping for the ultima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e58f0eb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e58f0eb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dataset, most coffee beans were Arabica. However we see from other sources that Robusta comprises 30% of the overall world production of coffee. Arabica can grow at a larger range of altitudes and is more expensive, while Robusta is known to have a harsher / more bitter flavor, and more caffeine. It is also often used for coffee blends, which could be a contributor to this discrepancy.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part because of Arabica’s ability to grow at higher altitudes, Arabica comes from producers all over the world - with Mexico being the country with the highest number of unique bean types (accounting for 18% of the total). Robusta, on the other hand, mostly comes from India and Uganda.</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e58f0e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e58f0eb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e58f0eb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e58f0eb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eb0e255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eb0e255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e58f0eb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e58f0eb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e58f0eb1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e58f0eb1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e58f0eb1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e58f0eb1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e58f0eb1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e58f0eb1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18.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8.png"/><Relationship Id="rId5" Type="http://schemas.openxmlformats.org/officeDocument/2006/relationships/hyperlink" Target="https://www.kaggle.com/datasets/volpatto/coffee-quality-database-from-cqi" TargetMode="External"/><Relationship Id="rId6" Type="http://schemas.openxmlformats.org/officeDocument/2006/relationships/hyperlink" Target="https://developer.active.com/docs/read/Campground_APIs" TargetMode="External"/><Relationship Id="rId7" Type="http://schemas.openxmlformats.org/officeDocument/2006/relationships/hyperlink" Target="https://data.sonomacounty.ca.gov/widgets/924a-ves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401825" y="1781425"/>
            <a:ext cx="2766900" cy="21222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3200">
                <a:solidFill>
                  <a:srgbClr val="000000"/>
                </a:solidFill>
                <a:latin typeface="Oswald"/>
                <a:ea typeface="Oswald"/>
                <a:cs typeface="Oswald"/>
                <a:sym typeface="Oswald"/>
              </a:rPr>
              <a:t>What is “</a:t>
            </a:r>
            <a:r>
              <a:rPr b="1" lang="en" sz="3200">
                <a:solidFill>
                  <a:srgbClr val="000000"/>
                </a:solidFill>
                <a:latin typeface="Oswald"/>
                <a:ea typeface="Oswald"/>
                <a:cs typeface="Oswald"/>
                <a:sym typeface="Oswald"/>
              </a:rPr>
              <a:t>Good” Coffee?</a:t>
            </a:r>
            <a:endParaRPr b="1" sz="2000">
              <a:solidFill>
                <a:srgbClr val="000000"/>
              </a:solidFill>
              <a:latin typeface="Oswald"/>
              <a:ea typeface="Oswald"/>
              <a:cs typeface="Oswald"/>
              <a:sym typeface="Oswald"/>
            </a:endParaRPr>
          </a:p>
        </p:txBody>
      </p:sp>
      <p:sp>
        <p:nvSpPr>
          <p:cNvPr id="56" name="Google Shape;56;p13"/>
          <p:cNvSpPr txBox="1"/>
          <p:nvPr>
            <p:ph idx="1" type="subTitle"/>
          </p:nvPr>
        </p:nvSpPr>
        <p:spPr>
          <a:xfrm>
            <a:off x="0" y="4335075"/>
            <a:ext cx="3720900" cy="342300"/>
          </a:xfrm>
          <a:prstGeom prst="rect">
            <a:avLst/>
          </a:prstGeom>
          <a:solidFill>
            <a:schemeClr val="lt1"/>
          </a:solidFill>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b="1" lang="en" sz="1200"/>
              <a:t>Group 8:</a:t>
            </a:r>
            <a:endParaRPr b="1" sz="1200"/>
          </a:p>
          <a:p>
            <a:pPr indent="0" lvl="0" marL="0" rtl="0" algn="ctr">
              <a:lnSpc>
                <a:spcPct val="80000"/>
              </a:lnSpc>
              <a:spcBef>
                <a:spcPts val="0"/>
              </a:spcBef>
              <a:spcAft>
                <a:spcPts val="0"/>
              </a:spcAft>
              <a:buSzPts val="275"/>
              <a:buNone/>
            </a:pPr>
            <a:r>
              <a:rPr lang="en" sz="1000"/>
              <a:t>Aaron R, Ganesh Vasu, Ronda Hinz, Sneha Thomas, Taylor Ward</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p:nvPr/>
        </p:nvSpPr>
        <p:spPr>
          <a:xfrm>
            <a:off x="0" y="3556650"/>
            <a:ext cx="5692500" cy="937500"/>
          </a:xfrm>
          <a:prstGeom prst="rect">
            <a:avLst/>
          </a:prstGeom>
          <a:solidFill>
            <a:srgbClr val="513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lt1"/>
                </a:solidFill>
              </a:rPr>
              <a:t>Colombian Coffee Buzz</a:t>
            </a:r>
            <a:endParaRPr b="1" sz="35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u="sng">
                <a:solidFill>
                  <a:srgbClr val="000000"/>
                </a:solidFill>
              </a:rPr>
              <a:t>Is Colombian coffee really that different?</a:t>
            </a:r>
            <a:endParaRPr sz="3200" u="sng">
              <a:solidFill>
                <a:srgbClr val="000000"/>
              </a:solidFill>
            </a:endParaRPr>
          </a:p>
        </p:txBody>
      </p:sp>
      <p:sp>
        <p:nvSpPr>
          <p:cNvPr id="125" name="Google Shape;125;p23"/>
          <p:cNvSpPr txBox="1"/>
          <p:nvPr>
            <p:ph idx="1" type="body"/>
          </p:nvPr>
        </p:nvSpPr>
        <p:spPr>
          <a:xfrm>
            <a:off x="311700" y="1362100"/>
            <a:ext cx="4966500" cy="34164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i="1" lang="en"/>
              <a:t>“</a:t>
            </a:r>
            <a:r>
              <a:rPr i="1" lang="en" sz="1450">
                <a:solidFill>
                  <a:srgbClr val="222222"/>
                </a:solidFill>
                <a:highlight>
                  <a:srgbClr val="FFFFFF"/>
                </a:highlight>
              </a:rPr>
              <a:t>Colombian or Colombia coffee is a distinct type of arabica coffee that has maintained notoriety for its classic taste, excellent quality, and national history.”</a:t>
            </a:r>
            <a:endParaRPr i="1" sz="1450">
              <a:solidFill>
                <a:srgbClr val="222222"/>
              </a:solidFill>
              <a:highlight>
                <a:srgbClr val="FFFFFF"/>
              </a:highlight>
            </a:endParaRPr>
          </a:p>
          <a:p>
            <a:pPr indent="0" lvl="0" marL="0" rtl="0" algn="ctr">
              <a:spcBef>
                <a:spcPts val="1200"/>
              </a:spcBef>
              <a:spcAft>
                <a:spcPts val="0"/>
              </a:spcAft>
              <a:buNone/>
            </a:pPr>
            <a:r>
              <a:rPr b="1" lang="en" sz="1450">
                <a:solidFill>
                  <a:srgbClr val="222222"/>
                </a:solidFill>
                <a:highlight>
                  <a:srgbClr val="FFFFFF"/>
                </a:highlight>
              </a:rPr>
              <a:t>-thecoffeeadvice.com</a:t>
            </a:r>
            <a:endParaRPr b="1" sz="1450">
              <a:solidFill>
                <a:srgbClr val="222222"/>
              </a:solidFill>
              <a:highlight>
                <a:srgbClr val="FFFFFF"/>
              </a:highlight>
            </a:endParaRPr>
          </a:p>
          <a:p>
            <a:pPr indent="0" lvl="0" marL="0" rtl="0" algn="ctr">
              <a:spcBef>
                <a:spcPts val="1200"/>
              </a:spcBef>
              <a:spcAft>
                <a:spcPts val="0"/>
              </a:spcAft>
              <a:buNone/>
            </a:pPr>
            <a:r>
              <a:rPr i="1" lang="en" sz="1450">
                <a:solidFill>
                  <a:srgbClr val="222222"/>
                </a:solidFill>
                <a:highlight>
                  <a:srgbClr val="FFFFFF"/>
                </a:highlight>
              </a:rPr>
              <a:t>“Colombia has a distinct climate that is ideal for coffee cultivation, with an ideal range of temperatures and just the right amount of rainfall</a:t>
            </a:r>
            <a:endParaRPr i="1" sz="1450">
              <a:solidFill>
                <a:srgbClr val="222222"/>
              </a:solidFill>
              <a:highlight>
                <a:srgbClr val="FFFFFF"/>
              </a:highlight>
            </a:endParaRPr>
          </a:p>
          <a:p>
            <a:pPr indent="0" lvl="0" marL="0" rtl="0" algn="ctr">
              <a:spcBef>
                <a:spcPts val="1200"/>
              </a:spcBef>
              <a:spcAft>
                <a:spcPts val="0"/>
              </a:spcAft>
              <a:buNone/>
            </a:pPr>
            <a:r>
              <a:rPr i="1" lang="en" sz="1450">
                <a:solidFill>
                  <a:srgbClr val="222222"/>
                </a:solidFill>
                <a:highlight>
                  <a:srgbClr val="FFFFFF"/>
                </a:highlight>
              </a:rPr>
              <a:t>“Another important factor that contributes to the high quality of Colombian coffee is the country's unique processing methods. For centuries, Colombian coffee farmers have used traditional processing methods such as washing and sun-drying the coffee beans.”</a:t>
            </a:r>
            <a:endParaRPr i="1" sz="1450">
              <a:solidFill>
                <a:srgbClr val="222222"/>
              </a:solidFill>
              <a:highlight>
                <a:srgbClr val="FFFFFF"/>
              </a:highlight>
            </a:endParaRPr>
          </a:p>
          <a:p>
            <a:pPr indent="0" lvl="0" marL="0" rtl="0" algn="ctr">
              <a:spcBef>
                <a:spcPts val="1200"/>
              </a:spcBef>
              <a:spcAft>
                <a:spcPts val="0"/>
              </a:spcAft>
              <a:buNone/>
            </a:pPr>
            <a:r>
              <a:rPr i="1" lang="en" sz="1450">
                <a:solidFill>
                  <a:srgbClr val="222222"/>
                </a:solidFill>
                <a:highlight>
                  <a:srgbClr val="FFFFFF"/>
                </a:highlight>
              </a:rPr>
              <a:t>“As a result, the coffee is cleaner, more flavorful, and defect-free.”</a:t>
            </a:r>
            <a:endParaRPr i="1" sz="1450">
              <a:solidFill>
                <a:srgbClr val="222222"/>
              </a:solidFill>
              <a:highlight>
                <a:srgbClr val="FFFFFF"/>
              </a:highlight>
            </a:endParaRPr>
          </a:p>
          <a:p>
            <a:pPr indent="0" lvl="0" marL="0" rtl="0" algn="ctr">
              <a:spcBef>
                <a:spcPts val="1200"/>
              </a:spcBef>
              <a:spcAft>
                <a:spcPts val="1200"/>
              </a:spcAft>
              <a:buNone/>
            </a:pPr>
            <a:r>
              <a:rPr b="1" lang="en" sz="1450">
                <a:solidFill>
                  <a:srgbClr val="222222"/>
                </a:solidFill>
                <a:highlight>
                  <a:srgbClr val="FFFFFF"/>
                </a:highlight>
              </a:rPr>
              <a:t>-finalgrind.com</a:t>
            </a:r>
            <a:endParaRPr sz="1450">
              <a:solidFill>
                <a:srgbClr val="222222"/>
              </a:solidFill>
              <a:highlight>
                <a:srgbClr val="FFFFFF"/>
              </a:highlight>
            </a:endParaRPr>
          </a:p>
        </p:txBody>
      </p:sp>
      <p:pic>
        <p:nvPicPr>
          <p:cNvPr id="126" name="Google Shape;126;p23"/>
          <p:cNvPicPr preferRelativeResize="0"/>
          <p:nvPr/>
        </p:nvPicPr>
        <p:blipFill>
          <a:blip r:embed="rId3">
            <a:alphaModFix/>
          </a:blip>
          <a:stretch>
            <a:fillRect/>
          </a:stretch>
        </p:blipFill>
        <p:spPr>
          <a:xfrm>
            <a:off x="5506482" y="1017725"/>
            <a:ext cx="3224025" cy="3900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24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Score distributions for Colombia </a:t>
            </a:r>
            <a:r>
              <a:rPr i="1" lang="en"/>
              <a:t>do</a:t>
            </a:r>
            <a:r>
              <a:rPr lang="en"/>
              <a:t> look different but are they significant?</a:t>
            </a:r>
            <a:endParaRPr/>
          </a:p>
        </p:txBody>
      </p:sp>
      <p:pic>
        <p:nvPicPr>
          <p:cNvPr id="132" name="Google Shape;132;p24"/>
          <p:cNvPicPr preferRelativeResize="0"/>
          <p:nvPr/>
        </p:nvPicPr>
        <p:blipFill>
          <a:blip r:embed="rId3">
            <a:alphaModFix/>
          </a:blip>
          <a:stretch>
            <a:fillRect/>
          </a:stretch>
        </p:blipFill>
        <p:spPr>
          <a:xfrm>
            <a:off x="124513" y="1210650"/>
            <a:ext cx="4628924" cy="2261075"/>
          </a:xfrm>
          <a:prstGeom prst="rect">
            <a:avLst/>
          </a:prstGeom>
          <a:noFill/>
          <a:ln>
            <a:noFill/>
          </a:ln>
        </p:spPr>
      </p:pic>
      <p:pic>
        <p:nvPicPr>
          <p:cNvPr id="133" name="Google Shape;133;p24"/>
          <p:cNvPicPr preferRelativeResize="0"/>
          <p:nvPr/>
        </p:nvPicPr>
        <p:blipFill>
          <a:blip r:embed="rId4">
            <a:alphaModFix/>
          </a:blip>
          <a:stretch>
            <a:fillRect/>
          </a:stretch>
        </p:blipFill>
        <p:spPr>
          <a:xfrm>
            <a:off x="4384388" y="2722525"/>
            <a:ext cx="4680003" cy="226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8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solidFill>
                  <a:srgbClr val="000000"/>
                </a:solidFill>
              </a:rPr>
              <a:t>The distribution of high coffee scores in Columbia is, in fact, significantly different from the world!</a:t>
            </a:r>
            <a:endParaRPr/>
          </a:p>
        </p:txBody>
      </p:sp>
      <p:sp>
        <p:nvSpPr>
          <p:cNvPr id="139" name="Google Shape;139;p25"/>
          <p:cNvSpPr txBox="1"/>
          <p:nvPr>
            <p:ph idx="1" type="body"/>
          </p:nvPr>
        </p:nvSpPr>
        <p:spPr>
          <a:xfrm>
            <a:off x="311700" y="1100075"/>
            <a:ext cx="3181800" cy="3789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600"/>
              <a:t>A </a:t>
            </a:r>
            <a:r>
              <a:rPr b="1" lang="en" sz="1600"/>
              <a:t>chi-square test</a:t>
            </a:r>
            <a:r>
              <a:rPr lang="en" sz="1600"/>
              <a:t> was performed on the distribution of “high” scores across various coffee quality metrics for Colombia and the World.</a:t>
            </a:r>
            <a:endParaRPr sz="1600"/>
          </a:p>
          <a:p>
            <a:pPr indent="0" lvl="0" marL="0" rtl="0" algn="l">
              <a:lnSpc>
                <a:spcPct val="95000"/>
              </a:lnSpc>
              <a:spcBef>
                <a:spcPts val="1800"/>
              </a:spcBef>
              <a:spcAft>
                <a:spcPts val="0"/>
              </a:spcAft>
              <a:buNone/>
            </a:pPr>
            <a:r>
              <a:rPr lang="en" sz="1600"/>
              <a:t>The Chi-Square statistic for Colombia is higher than critical value leading to a low p-value.</a:t>
            </a:r>
            <a:endParaRPr sz="1600"/>
          </a:p>
          <a:p>
            <a:pPr indent="0" lvl="0" marL="0" rtl="0" algn="l">
              <a:lnSpc>
                <a:spcPct val="95000"/>
              </a:lnSpc>
              <a:spcBef>
                <a:spcPts val="1200"/>
              </a:spcBef>
              <a:spcAft>
                <a:spcPts val="1200"/>
              </a:spcAft>
              <a:buNone/>
            </a:pPr>
            <a:r>
              <a:rPr lang="en" sz="1600"/>
              <a:t>Hence, </a:t>
            </a:r>
            <a:r>
              <a:rPr b="1" lang="en" sz="1600"/>
              <a:t>we accept the alternate hypotheses that the distribution of high scores in Colombia is</a:t>
            </a:r>
            <a:r>
              <a:rPr b="1" lang="en" sz="1600"/>
              <a:t> indeed different and significant.</a:t>
            </a:r>
            <a:endParaRPr b="1" sz="1600"/>
          </a:p>
        </p:txBody>
      </p:sp>
      <p:pic>
        <p:nvPicPr>
          <p:cNvPr id="140" name="Google Shape;140;p25"/>
          <p:cNvPicPr preferRelativeResize="0"/>
          <p:nvPr/>
        </p:nvPicPr>
        <p:blipFill>
          <a:blip r:embed="rId3">
            <a:alphaModFix/>
          </a:blip>
          <a:stretch>
            <a:fillRect/>
          </a:stretch>
        </p:blipFill>
        <p:spPr>
          <a:xfrm>
            <a:off x="3753475" y="2363762"/>
            <a:ext cx="5252577" cy="2607662"/>
          </a:xfrm>
          <a:prstGeom prst="rect">
            <a:avLst/>
          </a:prstGeom>
          <a:noFill/>
          <a:ln>
            <a:noFill/>
          </a:ln>
        </p:spPr>
      </p:pic>
      <p:pic>
        <p:nvPicPr>
          <p:cNvPr id="141" name="Google Shape;141;p25"/>
          <p:cNvPicPr preferRelativeResize="0"/>
          <p:nvPr/>
        </p:nvPicPr>
        <p:blipFill>
          <a:blip r:embed="rId4">
            <a:alphaModFix/>
          </a:blip>
          <a:stretch>
            <a:fillRect/>
          </a:stretch>
        </p:blipFill>
        <p:spPr>
          <a:xfrm>
            <a:off x="4045425" y="1100075"/>
            <a:ext cx="4422425" cy="113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6"/>
          <p:cNvSpPr/>
          <p:nvPr/>
        </p:nvSpPr>
        <p:spPr>
          <a:xfrm>
            <a:off x="2275" y="210250"/>
            <a:ext cx="5692500" cy="1199400"/>
          </a:xfrm>
          <a:prstGeom prst="rect">
            <a:avLst/>
          </a:prstGeom>
          <a:solidFill>
            <a:srgbClr val="513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3500">
              <a:solidFill>
                <a:schemeClr val="lt1"/>
              </a:solidFill>
            </a:endParaRPr>
          </a:p>
        </p:txBody>
      </p:sp>
      <p:sp>
        <p:nvSpPr>
          <p:cNvPr id="147" name="Google Shape;147;p26"/>
          <p:cNvSpPr txBox="1"/>
          <p:nvPr>
            <p:ph type="ctrTitle"/>
          </p:nvPr>
        </p:nvSpPr>
        <p:spPr>
          <a:xfrm>
            <a:off x="0" y="244150"/>
            <a:ext cx="5644200" cy="11316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3500">
                <a:solidFill>
                  <a:schemeClr val="lt1"/>
                </a:solidFill>
              </a:rPr>
              <a:t>Processing</a:t>
            </a:r>
            <a:r>
              <a:rPr lang="en" sz="2100">
                <a:solidFill>
                  <a:schemeClr val="lt1"/>
                </a:solidFill>
              </a:rPr>
              <a:t> </a:t>
            </a:r>
            <a:r>
              <a:rPr b="1" lang="en" sz="3500">
                <a:solidFill>
                  <a:schemeClr val="lt1"/>
                </a:solidFill>
              </a:rPr>
              <a:t>Methods vs. Coffee Quality</a:t>
            </a:r>
            <a:endParaRPr b="1" sz="3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227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u="sng">
                <a:solidFill>
                  <a:srgbClr val="000000"/>
                </a:solidFill>
              </a:rPr>
              <a:t>Wet or dry coffee processing - does it matter?</a:t>
            </a:r>
            <a:endParaRPr sz="3200" u="sng">
              <a:solidFill>
                <a:srgbClr val="000000"/>
              </a:solidFill>
            </a:endParaRPr>
          </a:p>
        </p:txBody>
      </p:sp>
      <p:sp>
        <p:nvSpPr>
          <p:cNvPr id="153" name="Google Shape;153;p27"/>
          <p:cNvSpPr txBox="1"/>
          <p:nvPr>
            <p:ph idx="1" type="body"/>
          </p:nvPr>
        </p:nvSpPr>
        <p:spPr>
          <a:xfrm>
            <a:off x="311700" y="1152475"/>
            <a:ext cx="4966500" cy="34164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i="1" lang="en" sz="1450">
                <a:solidFill>
                  <a:srgbClr val="222222"/>
                </a:solidFill>
                <a:highlight>
                  <a:srgbClr val="FFFFFF"/>
                </a:highlight>
              </a:rPr>
              <a:t>“Processing method has a big impact on a coffee's flavor, aroma, and body.”</a:t>
            </a:r>
            <a:endParaRPr i="1" sz="1450">
              <a:solidFill>
                <a:srgbClr val="222222"/>
              </a:solidFill>
              <a:highlight>
                <a:srgbClr val="FFFFFF"/>
              </a:highlight>
            </a:endParaRPr>
          </a:p>
          <a:p>
            <a:pPr indent="0" lvl="0" marL="0" rtl="0" algn="ctr">
              <a:spcBef>
                <a:spcPts val="1200"/>
              </a:spcBef>
              <a:spcAft>
                <a:spcPts val="0"/>
              </a:spcAft>
              <a:buNone/>
            </a:pPr>
            <a:r>
              <a:rPr b="1" lang="en" sz="1450">
                <a:solidFill>
                  <a:srgbClr val="222222"/>
                </a:solidFill>
                <a:highlight>
                  <a:srgbClr val="FFFFFF"/>
                </a:highlight>
              </a:rPr>
              <a:t>-</a:t>
            </a:r>
            <a:r>
              <a:rPr b="1" lang="en" sz="1450">
                <a:solidFill>
                  <a:srgbClr val="222222"/>
                </a:solidFill>
                <a:highlight>
                  <a:srgbClr val="FFFFFF"/>
                </a:highlight>
              </a:rPr>
              <a:t>perfectdailygrind.com</a:t>
            </a:r>
            <a:endParaRPr b="1" sz="1450">
              <a:solidFill>
                <a:srgbClr val="222222"/>
              </a:solidFill>
              <a:highlight>
                <a:srgbClr val="FFFFFF"/>
              </a:highlight>
            </a:endParaRPr>
          </a:p>
          <a:p>
            <a:pPr indent="0" lvl="0" marL="0" rtl="0" algn="ctr">
              <a:spcBef>
                <a:spcPts val="1200"/>
              </a:spcBef>
              <a:spcAft>
                <a:spcPts val="0"/>
              </a:spcAft>
              <a:buNone/>
            </a:pPr>
            <a:r>
              <a:rPr i="1" lang="en" sz="1450">
                <a:solidFill>
                  <a:srgbClr val="222222"/>
                </a:solidFill>
                <a:highlight>
                  <a:srgbClr val="FFFFFF"/>
                </a:highlight>
              </a:rPr>
              <a:t>“As a specialty coffee lover, you might have heard about coffee processing, but do you know how it influences the flavor of your favorite cup of coffee? The truth is that coffee processing can significantly impact the final product's taste, aroma, and overall quality.”</a:t>
            </a:r>
            <a:endParaRPr i="1" sz="1450">
              <a:solidFill>
                <a:srgbClr val="222222"/>
              </a:solidFill>
              <a:highlight>
                <a:srgbClr val="FFFFFF"/>
              </a:highlight>
            </a:endParaRPr>
          </a:p>
          <a:p>
            <a:pPr indent="0" lvl="0" marL="0" rtl="0" algn="ctr">
              <a:spcBef>
                <a:spcPts val="1200"/>
              </a:spcBef>
              <a:spcAft>
                <a:spcPts val="0"/>
              </a:spcAft>
              <a:buNone/>
            </a:pPr>
            <a:r>
              <a:rPr b="1" lang="en" sz="1450">
                <a:solidFill>
                  <a:srgbClr val="222222"/>
                </a:solidFill>
                <a:highlight>
                  <a:srgbClr val="FFFFFF"/>
                </a:highlight>
              </a:rPr>
              <a:t>-</a:t>
            </a:r>
            <a:r>
              <a:rPr b="1" lang="en" sz="1450">
                <a:solidFill>
                  <a:srgbClr val="222222"/>
                </a:solidFill>
                <a:highlight>
                  <a:srgbClr val="FFFFFF"/>
                </a:highlight>
              </a:rPr>
              <a:t>third-wave.coffee.com</a:t>
            </a:r>
            <a:endParaRPr i="1" sz="1450">
              <a:solidFill>
                <a:srgbClr val="222222"/>
              </a:solidFill>
              <a:highlight>
                <a:srgbClr val="FFFFFF"/>
              </a:highlight>
            </a:endParaRPr>
          </a:p>
          <a:p>
            <a:pPr indent="0" lvl="0" marL="0" rtl="0" algn="ctr">
              <a:spcBef>
                <a:spcPts val="1200"/>
              </a:spcBef>
              <a:spcAft>
                <a:spcPts val="0"/>
              </a:spcAft>
              <a:buNone/>
            </a:pPr>
            <a:r>
              <a:rPr i="1" lang="en" sz="1450">
                <a:solidFill>
                  <a:srgbClr val="222222"/>
                </a:solidFill>
                <a:highlight>
                  <a:srgbClr val="FFFFFF"/>
                </a:highlight>
              </a:rPr>
              <a:t>“There are various factors affecting coffee quality among which processing methods is one...The 60% of coffee quality is determined by this primary and secondary coffee processing.”</a:t>
            </a:r>
            <a:endParaRPr b="1" sz="2100">
              <a:solidFill>
                <a:schemeClr val="dk1"/>
              </a:solidFill>
              <a:highlight>
                <a:schemeClr val="lt1"/>
              </a:highlight>
            </a:endParaRPr>
          </a:p>
          <a:p>
            <a:pPr indent="0" lvl="0" marL="0" rtl="0" algn="ctr">
              <a:spcBef>
                <a:spcPts val="1200"/>
              </a:spcBef>
              <a:spcAft>
                <a:spcPts val="1200"/>
              </a:spcAft>
              <a:buNone/>
            </a:pPr>
            <a:r>
              <a:rPr b="1" lang="en" sz="1450">
                <a:solidFill>
                  <a:srgbClr val="222222"/>
                </a:solidFill>
                <a:highlight>
                  <a:srgbClr val="FFFFFF"/>
                </a:highlight>
              </a:rPr>
              <a:t>-Banti, M., &amp; Abraham, E. (2021). Coffee processing methods, coffee quality and related environmental issues. Journal of Food and Nutrition Sciences, 9(6), 144. https://doi.org/10.11648/j.jfns.20210906.12 </a:t>
            </a:r>
            <a:endParaRPr sz="1450">
              <a:solidFill>
                <a:srgbClr val="222222"/>
              </a:solidFill>
              <a:highlight>
                <a:srgbClr val="FFFFFF"/>
              </a:highlight>
            </a:endParaRPr>
          </a:p>
        </p:txBody>
      </p:sp>
      <p:pic>
        <p:nvPicPr>
          <p:cNvPr id="154" name="Google Shape;154;p27"/>
          <p:cNvPicPr preferRelativeResize="0"/>
          <p:nvPr/>
        </p:nvPicPr>
        <p:blipFill>
          <a:blip r:embed="rId3">
            <a:alphaModFix/>
          </a:blip>
          <a:stretch>
            <a:fillRect/>
          </a:stretch>
        </p:blipFill>
        <p:spPr>
          <a:xfrm>
            <a:off x="5430600" y="1170125"/>
            <a:ext cx="3561000" cy="356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256375" y="-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Aroma/Flavor/Body Means by Processing Method</a:t>
            </a:r>
            <a:endParaRPr sz="2820"/>
          </a:p>
        </p:txBody>
      </p:sp>
      <p:pic>
        <p:nvPicPr>
          <p:cNvPr id="160" name="Google Shape;160;p28"/>
          <p:cNvPicPr preferRelativeResize="0"/>
          <p:nvPr/>
        </p:nvPicPr>
        <p:blipFill>
          <a:blip r:embed="rId3">
            <a:alphaModFix/>
          </a:blip>
          <a:stretch>
            <a:fillRect/>
          </a:stretch>
        </p:blipFill>
        <p:spPr>
          <a:xfrm>
            <a:off x="256374" y="1023100"/>
            <a:ext cx="2800099" cy="2074707"/>
          </a:xfrm>
          <a:prstGeom prst="rect">
            <a:avLst/>
          </a:prstGeom>
          <a:noFill/>
          <a:ln>
            <a:noFill/>
          </a:ln>
        </p:spPr>
      </p:pic>
      <p:pic>
        <p:nvPicPr>
          <p:cNvPr id="161" name="Google Shape;161;p28"/>
          <p:cNvPicPr preferRelativeResize="0"/>
          <p:nvPr/>
        </p:nvPicPr>
        <p:blipFill>
          <a:blip r:embed="rId4">
            <a:alphaModFix/>
          </a:blip>
          <a:stretch>
            <a:fillRect/>
          </a:stretch>
        </p:blipFill>
        <p:spPr>
          <a:xfrm>
            <a:off x="3081975" y="1945300"/>
            <a:ext cx="3056162" cy="2177824"/>
          </a:xfrm>
          <a:prstGeom prst="rect">
            <a:avLst/>
          </a:prstGeom>
          <a:noFill/>
          <a:ln>
            <a:noFill/>
          </a:ln>
        </p:spPr>
      </p:pic>
      <p:pic>
        <p:nvPicPr>
          <p:cNvPr id="162" name="Google Shape;162;p28"/>
          <p:cNvPicPr preferRelativeResize="0"/>
          <p:nvPr/>
        </p:nvPicPr>
        <p:blipFill>
          <a:blip r:embed="rId5">
            <a:alphaModFix/>
          </a:blip>
          <a:stretch>
            <a:fillRect/>
          </a:stretch>
        </p:blipFill>
        <p:spPr>
          <a:xfrm>
            <a:off x="6177500" y="2903375"/>
            <a:ext cx="2931263" cy="2177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172200" y="1238925"/>
            <a:ext cx="87618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200" u="sng">
                <a:solidFill>
                  <a:srgbClr val="000000"/>
                </a:solidFill>
              </a:rPr>
              <a:t>With scores so close, it’s difficult to tell if processing methods had an impact.</a:t>
            </a:r>
            <a:endParaRPr sz="3200" u="sng">
              <a:solidFill>
                <a:srgbClr val="000000"/>
              </a:solidFill>
            </a:endParaRPr>
          </a:p>
        </p:txBody>
      </p:sp>
      <p:sp>
        <p:nvSpPr>
          <p:cNvPr id="168" name="Google Shape;168;p29"/>
          <p:cNvSpPr txBox="1"/>
          <p:nvPr>
            <p:ph type="title"/>
          </p:nvPr>
        </p:nvSpPr>
        <p:spPr>
          <a:xfrm>
            <a:off x="172200" y="2571750"/>
            <a:ext cx="88041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220"/>
              <a:t>We decided to perform a series of ANOVA tests to find out.</a:t>
            </a:r>
            <a:endParaRPr sz="22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28455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200">
                <a:solidFill>
                  <a:srgbClr val="6AA84F"/>
                </a:solidFill>
              </a:rPr>
              <a:t>Yes! </a:t>
            </a:r>
            <a:r>
              <a:rPr lang="en" sz="3200">
                <a:solidFill>
                  <a:srgbClr val="000000"/>
                </a:solidFill>
              </a:rPr>
              <a:t>Processing method impacts coffee flavor</a:t>
            </a:r>
            <a:endParaRPr sz="3200">
              <a:solidFill>
                <a:srgbClr val="000000"/>
              </a:solidFill>
            </a:endParaRPr>
          </a:p>
        </p:txBody>
      </p:sp>
      <p:sp>
        <p:nvSpPr>
          <p:cNvPr id="174" name="Google Shape;174;p30"/>
          <p:cNvSpPr/>
          <p:nvPr/>
        </p:nvSpPr>
        <p:spPr>
          <a:xfrm rot="5400000">
            <a:off x="7693925" y="1583125"/>
            <a:ext cx="1043100" cy="1668900"/>
          </a:xfrm>
          <a:prstGeom prst="wedgeRectCallout">
            <a:avLst>
              <a:gd fmla="val -20833" name="adj1"/>
              <a:gd fmla="val 625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txBox="1"/>
          <p:nvPr/>
        </p:nvSpPr>
        <p:spPr>
          <a:xfrm>
            <a:off x="7378475" y="2040475"/>
            <a:ext cx="16407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pvalue=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0.0007457874514009814</a:t>
            </a:r>
            <a:endParaRPr sz="1700">
              <a:solidFill>
                <a:schemeClr val="dk2"/>
              </a:solidFill>
            </a:endParaRPr>
          </a:p>
          <a:p>
            <a:pPr indent="0" lvl="0" marL="0" rtl="0" algn="l">
              <a:spcBef>
                <a:spcPts val="0"/>
              </a:spcBef>
              <a:spcAft>
                <a:spcPts val="0"/>
              </a:spcAft>
              <a:buNone/>
            </a:pPr>
            <a:r>
              <a:t/>
            </a:r>
            <a:endParaRPr/>
          </a:p>
        </p:txBody>
      </p:sp>
      <p:pic>
        <p:nvPicPr>
          <p:cNvPr id="176" name="Google Shape;176;p30"/>
          <p:cNvPicPr preferRelativeResize="0"/>
          <p:nvPr/>
        </p:nvPicPr>
        <p:blipFill>
          <a:blip r:embed="rId3">
            <a:alphaModFix/>
          </a:blip>
          <a:stretch>
            <a:fillRect/>
          </a:stretch>
        </p:blipFill>
        <p:spPr>
          <a:xfrm>
            <a:off x="345500" y="1390075"/>
            <a:ext cx="6842998" cy="3581876"/>
          </a:xfrm>
          <a:prstGeom prst="rect">
            <a:avLst/>
          </a:prstGeom>
          <a:noFill/>
          <a:ln>
            <a:noFill/>
          </a:ln>
        </p:spPr>
      </p:pic>
      <p:sp>
        <p:nvSpPr>
          <p:cNvPr id="177" name="Google Shape;177;p30"/>
          <p:cNvSpPr txBox="1"/>
          <p:nvPr>
            <p:ph idx="4294967295" type="ctrTitle"/>
          </p:nvPr>
        </p:nvSpPr>
        <p:spPr>
          <a:xfrm>
            <a:off x="345500" y="802350"/>
            <a:ext cx="8159400" cy="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0"/>
              <a:t>With a p-value of less than 0.05, we can reject our null hypothesis that processing method does not impact coffee flavor</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284550"/>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solidFill>
                  <a:srgbClr val="6AA84F"/>
                </a:solidFill>
              </a:rPr>
              <a:t>Yes!</a:t>
            </a:r>
            <a:r>
              <a:rPr lang="en" sz="3200">
                <a:solidFill>
                  <a:srgbClr val="93C47D"/>
                </a:solidFill>
              </a:rPr>
              <a:t> </a:t>
            </a:r>
            <a:r>
              <a:rPr lang="en" sz="3200"/>
              <a:t>Processing method impacts </a:t>
            </a:r>
            <a:r>
              <a:rPr lang="en" sz="3200"/>
              <a:t>body</a:t>
            </a:r>
            <a:endParaRPr sz="3200"/>
          </a:p>
        </p:txBody>
      </p:sp>
      <p:sp>
        <p:nvSpPr>
          <p:cNvPr id="183" name="Google Shape;183;p31"/>
          <p:cNvSpPr/>
          <p:nvPr/>
        </p:nvSpPr>
        <p:spPr>
          <a:xfrm rot="5400000">
            <a:off x="7652525" y="1525225"/>
            <a:ext cx="1043100" cy="1784700"/>
          </a:xfrm>
          <a:prstGeom prst="wedgeRectCallout">
            <a:avLst>
              <a:gd fmla="val -20833" name="adj1"/>
              <a:gd fmla="val 625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nvSpPr>
        <p:spPr>
          <a:xfrm>
            <a:off x="7370400" y="2040475"/>
            <a:ext cx="17736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pvalue=</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1.2368895749915461e-06</a:t>
            </a:r>
            <a:endParaRPr sz="1600">
              <a:solidFill>
                <a:schemeClr val="dk2"/>
              </a:solidFill>
            </a:endParaRPr>
          </a:p>
          <a:p>
            <a:pPr indent="0" lvl="0" marL="0" rtl="0" algn="l">
              <a:spcBef>
                <a:spcPts val="0"/>
              </a:spcBef>
              <a:spcAft>
                <a:spcPts val="0"/>
              </a:spcAft>
              <a:buNone/>
            </a:pPr>
            <a:r>
              <a:t/>
            </a:r>
            <a:endParaRPr/>
          </a:p>
        </p:txBody>
      </p:sp>
      <p:sp>
        <p:nvSpPr>
          <p:cNvPr id="185" name="Google Shape;185;p31"/>
          <p:cNvSpPr txBox="1"/>
          <p:nvPr>
            <p:ph idx="4294967295" type="ctrTitle"/>
          </p:nvPr>
        </p:nvSpPr>
        <p:spPr>
          <a:xfrm>
            <a:off x="345500" y="802350"/>
            <a:ext cx="8159400" cy="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0"/>
              <a:t>With a p-value of (much!) less than 0.05 we can reject the null hypothesis that processing method does not impact the body of coffee</a:t>
            </a:r>
            <a:endParaRPr sz="1500"/>
          </a:p>
        </p:txBody>
      </p:sp>
      <p:pic>
        <p:nvPicPr>
          <p:cNvPr id="186" name="Google Shape;186;p31"/>
          <p:cNvPicPr preferRelativeResize="0"/>
          <p:nvPr/>
        </p:nvPicPr>
        <p:blipFill>
          <a:blip r:embed="rId3">
            <a:alphaModFix/>
          </a:blip>
          <a:stretch>
            <a:fillRect/>
          </a:stretch>
        </p:blipFill>
        <p:spPr>
          <a:xfrm>
            <a:off x="246425" y="1453900"/>
            <a:ext cx="6722550" cy="35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3108"/>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1070030" y="765100"/>
            <a:ext cx="3012600" cy="54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Contents</a:t>
            </a:r>
            <a:endParaRPr b="1">
              <a:solidFill>
                <a:schemeClr val="lt1"/>
              </a:solidFill>
            </a:endParaRPr>
          </a:p>
        </p:txBody>
      </p:sp>
      <p:sp>
        <p:nvSpPr>
          <p:cNvPr id="62" name="Google Shape;62;p14"/>
          <p:cNvSpPr txBox="1"/>
          <p:nvPr>
            <p:ph idx="1" type="subTitle"/>
          </p:nvPr>
        </p:nvSpPr>
        <p:spPr>
          <a:xfrm>
            <a:off x="1108475" y="1659800"/>
            <a:ext cx="7227600" cy="2892300"/>
          </a:xfrm>
          <a:prstGeom prst="rect">
            <a:avLst/>
          </a:prstGeom>
        </p:spPr>
        <p:txBody>
          <a:bodyPr anchorCtr="0" anchor="t" bIns="91425" lIns="91425" spcFirstLastPara="1" rIns="91425" wrap="square" tIns="91425">
            <a:normAutofit lnSpcReduction="10000"/>
          </a:bodyPr>
          <a:lstStyle/>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Coffee Quality Dataset</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World’s “Best” Coffee</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Colombian Coffee Buzz</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Processing Methods vs. Coffee Quality</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Arabica vs. Robusta</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Key Takeaways</a:t>
            </a:r>
            <a:endParaRPr sz="2100">
              <a:solidFill>
                <a:schemeClr val="lt1"/>
              </a:solidFill>
            </a:endParaRPr>
          </a:p>
        </p:txBody>
      </p:sp>
      <p:pic>
        <p:nvPicPr>
          <p:cNvPr id="63" name="Google Shape;63;p14"/>
          <p:cNvPicPr preferRelativeResize="0"/>
          <p:nvPr/>
        </p:nvPicPr>
        <p:blipFill>
          <a:blip r:embed="rId3">
            <a:alphaModFix/>
          </a:blip>
          <a:stretch>
            <a:fillRect/>
          </a:stretch>
        </p:blipFill>
        <p:spPr>
          <a:xfrm>
            <a:off x="299796" y="420375"/>
            <a:ext cx="675800" cy="1020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284550"/>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solidFill>
                  <a:srgbClr val="FF0000"/>
                </a:solidFill>
              </a:rPr>
              <a:t>No</a:t>
            </a:r>
            <a:r>
              <a:rPr lang="en" sz="3200">
                <a:solidFill>
                  <a:srgbClr val="FF0000"/>
                </a:solidFill>
              </a:rPr>
              <a:t>! </a:t>
            </a:r>
            <a:r>
              <a:rPr lang="en" sz="3200"/>
              <a:t>Processing method does not impact aroma</a:t>
            </a:r>
            <a:endParaRPr sz="3200"/>
          </a:p>
        </p:txBody>
      </p:sp>
      <p:sp>
        <p:nvSpPr>
          <p:cNvPr id="192" name="Google Shape;192;p32"/>
          <p:cNvSpPr/>
          <p:nvPr/>
        </p:nvSpPr>
        <p:spPr>
          <a:xfrm rot="5400000">
            <a:off x="7638925" y="1471650"/>
            <a:ext cx="1043100" cy="1825800"/>
          </a:xfrm>
          <a:prstGeom prst="wedgeRectCallout">
            <a:avLst>
              <a:gd fmla="val -20833" name="adj1"/>
              <a:gd fmla="val 625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txBox="1"/>
          <p:nvPr/>
        </p:nvSpPr>
        <p:spPr>
          <a:xfrm>
            <a:off x="7299775" y="2043375"/>
            <a:ext cx="1773600" cy="77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pvalue=</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0.1948126243804556</a:t>
            </a:r>
            <a:endParaRPr sz="1700">
              <a:solidFill>
                <a:schemeClr val="dk2"/>
              </a:solidFill>
            </a:endParaRPr>
          </a:p>
          <a:p>
            <a:pPr indent="0" lvl="0" marL="0" rtl="0" algn="l">
              <a:spcBef>
                <a:spcPts val="0"/>
              </a:spcBef>
              <a:spcAft>
                <a:spcPts val="0"/>
              </a:spcAft>
              <a:buNone/>
            </a:pPr>
            <a:r>
              <a:t/>
            </a:r>
            <a:endParaRPr/>
          </a:p>
        </p:txBody>
      </p:sp>
      <p:sp>
        <p:nvSpPr>
          <p:cNvPr id="194" name="Google Shape;194;p32"/>
          <p:cNvSpPr txBox="1"/>
          <p:nvPr>
            <p:ph idx="4294967295" type="ctrTitle"/>
          </p:nvPr>
        </p:nvSpPr>
        <p:spPr>
          <a:xfrm>
            <a:off x="345500" y="802350"/>
            <a:ext cx="8159400" cy="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0"/>
              <a:t>With a p-value of greater than 0.05, we accept the null hypothesis that processing method does not impact coffee flavor</a:t>
            </a:r>
            <a:endParaRPr sz="1500"/>
          </a:p>
        </p:txBody>
      </p:sp>
      <p:pic>
        <p:nvPicPr>
          <p:cNvPr id="195" name="Google Shape;195;p32"/>
          <p:cNvPicPr preferRelativeResize="0"/>
          <p:nvPr/>
        </p:nvPicPr>
        <p:blipFill>
          <a:blip r:embed="rId3">
            <a:alphaModFix/>
          </a:blip>
          <a:stretch>
            <a:fillRect/>
          </a:stretch>
        </p:blipFill>
        <p:spPr>
          <a:xfrm>
            <a:off x="262925" y="1479250"/>
            <a:ext cx="6717548" cy="3515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pic>
        <p:nvPicPr>
          <p:cNvPr id="200" name="Google Shape;200;p33"/>
          <p:cNvPicPr preferRelativeResize="0"/>
          <p:nvPr/>
        </p:nvPicPr>
        <p:blipFill>
          <a:blip r:embed="rId3">
            <a:alphaModFix/>
          </a:blip>
          <a:stretch>
            <a:fillRect/>
          </a:stretch>
        </p:blipFill>
        <p:spPr>
          <a:xfrm>
            <a:off x="0" y="0"/>
            <a:ext cx="9144013" cy="5143500"/>
          </a:xfrm>
          <a:prstGeom prst="rect">
            <a:avLst/>
          </a:prstGeom>
          <a:noFill/>
          <a:ln>
            <a:noFill/>
          </a:ln>
        </p:spPr>
      </p:pic>
      <p:sp>
        <p:nvSpPr>
          <p:cNvPr id="201" name="Google Shape;201;p33"/>
          <p:cNvSpPr/>
          <p:nvPr/>
        </p:nvSpPr>
        <p:spPr>
          <a:xfrm>
            <a:off x="0" y="3556650"/>
            <a:ext cx="5692500" cy="937500"/>
          </a:xfrm>
          <a:prstGeom prst="rect">
            <a:avLst/>
          </a:prstGeom>
          <a:solidFill>
            <a:srgbClr val="513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500">
                <a:solidFill>
                  <a:schemeClr val="lt1"/>
                </a:solidFill>
              </a:rPr>
              <a:t>Arabica vs. Robusta</a:t>
            </a:r>
            <a:endParaRPr b="1" sz="35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00" u="sng">
                <a:solidFill>
                  <a:srgbClr val="000000"/>
                </a:solidFill>
              </a:rPr>
              <a:t>Is Arabica Coffee Better?</a:t>
            </a:r>
            <a:endParaRPr sz="3200" u="sng">
              <a:solidFill>
                <a:srgbClr val="000000"/>
              </a:solidFill>
            </a:endParaRPr>
          </a:p>
        </p:txBody>
      </p:sp>
      <p:sp>
        <p:nvSpPr>
          <p:cNvPr id="207" name="Google Shape;207;p34"/>
          <p:cNvSpPr txBox="1"/>
          <p:nvPr>
            <p:ph idx="1" type="body"/>
          </p:nvPr>
        </p:nvSpPr>
        <p:spPr>
          <a:xfrm>
            <a:off x="311700" y="1152475"/>
            <a:ext cx="4008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1450">
                <a:solidFill>
                  <a:srgbClr val="040C28"/>
                </a:solidFill>
                <a:highlight>
                  <a:srgbClr val="FFFFFF"/>
                </a:highlight>
              </a:rPr>
              <a:t>“Arabica coffee makes up 60% of the world's coffee, and coffee experts consider it the highest quality coffee variety. If you're looking for a sweet and flavorful coffee, especially one you plan to drink black, it is worth seeking out Arabica coffee beans.”</a:t>
            </a:r>
            <a:endParaRPr i="1" sz="1450">
              <a:solidFill>
                <a:srgbClr val="040C28"/>
              </a:solidFill>
              <a:highlight>
                <a:srgbClr val="FFFFFF"/>
              </a:highlight>
            </a:endParaRPr>
          </a:p>
          <a:p>
            <a:pPr indent="0" lvl="0" marL="0" rtl="0" algn="ctr">
              <a:spcBef>
                <a:spcPts val="1200"/>
              </a:spcBef>
              <a:spcAft>
                <a:spcPts val="0"/>
              </a:spcAft>
              <a:buNone/>
            </a:pPr>
            <a:r>
              <a:rPr b="1" lang="en" sz="1450">
                <a:solidFill>
                  <a:srgbClr val="040C28"/>
                </a:solidFill>
                <a:highlight>
                  <a:srgbClr val="FFFFFF"/>
                </a:highlight>
              </a:rPr>
              <a:t>-homegrounds.com</a:t>
            </a:r>
            <a:endParaRPr b="1" sz="1450">
              <a:solidFill>
                <a:srgbClr val="040C28"/>
              </a:solidFill>
              <a:highlight>
                <a:srgbClr val="FFFFFF"/>
              </a:highlight>
            </a:endParaRPr>
          </a:p>
          <a:p>
            <a:pPr indent="0" lvl="0" marL="0" rtl="0" algn="ctr">
              <a:spcBef>
                <a:spcPts val="1200"/>
              </a:spcBef>
              <a:spcAft>
                <a:spcPts val="0"/>
              </a:spcAft>
              <a:buNone/>
            </a:pPr>
            <a:r>
              <a:rPr i="1" lang="en" sz="1450">
                <a:solidFill>
                  <a:srgbClr val="040C28"/>
                </a:solidFill>
                <a:highlight>
                  <a:srgbClr val="FFFFFF"/>
                </a:highlight>
              </a:rPr>
              <a:t>“No contest! If you had to choose between an Arabica bean and a Robusta bean, it's essential to always choose Arabica! “</a:t>
            </a:r>
            <a:endParaRPr i="1" sz="1450">
              <a:solidFill>
                <a:srgbClr val="040C28"/>
              </a:solidFill>
              <a:highlight>
                <a:srgbClr val="FFFFFF"/>
              </a:highlight>
            </a:endParaRPr>
          </a:p>
          <a:p>
            <a:pPr indent="0" lvl="0" marL="0" rtl="0" algn="ctr">
              <a:spcBef>
                <a:spcPts val="1200"/>
              </a:spcBef>
              <a:spcAft>
                <a:spcPts val="1200"/>
              </a:spcAft>
              <a:buNone/>
            </a:pPr>
            <a:r>
              <a:rPr b="1" lang="en" sz="1450">
                <a:solidFill>
                  <a:srgbClr val="040C28"/>
                </a:solidFill>
                <a:highlight>
                  <a:srgbClr val="FFFFFF"/>
                </a:highlight>
              </a:rPr>
              <a:t>-roasterie.com</a:t>
            </a:r>
            <a:endParaRPr b="1" sz="1450">
              <a:solidFill>
                <a:srgbClr val="040C28"/>
              </a:solidFill>
              <a:highlight>
                <a:srgbClr val="FFFFFF"/>
              </a:highlight>
            </a:endParaRPr>
          </a:p>
        </p:txBody>
      </p:sp>
      <p:pic>
        <p:nvPicPr>
          <p:cNvPr id="208" name="Google Shape;208;p34"/>
          <p:cNvPicPr preferRelativeResize="0"/>
          <p:nvPr/>
        </p:nvPicPr>
        <p:blipFill>
          <a:blip r:embed="rId3">
            <a:alphaModFix/>
          </a:blip>
          <a:stretch>
            <a:fillRect/>
          </a:stretch>
        </p:blipFill>
        <p:spPr>
          <a:xfrm flipH="1">
            <a:off x="4619424" y="2100725"/>
            <a:ext cx="4524576" cy="3042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311700" y="1888000"/>
            <a:ext cx="3749202" cy="2609627"/>
          </a:xfrm>
          <a:prstGeom prst="rect">
            <a:avLst/>
          </a:prstGeom>
          <a:noFill/>
          <a:ln>
            <a:noFill/>
          </a:ln>
        </p:spPr>
      </p:pic>
      <p:pic>
        <p:nvPicPr>
          <p:cNvPr id="214" name="Google Shape;214;p35"/>
          <p:cNvPicPr preferRelativeResize="0"/>
          <p:nvPr/>
        </p:nvPicPr>
        <p:blipFill>
          <a:blip r:embed="rId4">
            <a:alphaModFix/>
          </a:blip>
          <a:stretch>
            <a:fillRect/>
          </a:stretch>
        </p:blipFill>
        <p:spPr>
          <a:xfrm>
            <a:off x="4213302" y="1735975"/>
            <a:ext cx="4778298" cy="2923649"/>
          </a:xfrm>
          <a:prstGeom prst="rect">
            <a:avLst/>
          </a:prstGeom>
          <a:noFill/>
          <a:ln>
            <a:noFill/>
          </a:ln>
        </p:spPr>
      </p:pic>
      <p:cxnSp>
        <p:nvCxnSpPr>
          <p:cNvPr id="215" name="Google Shape;215;p35"/>
          <p:cNvCxnSpPr/>
          <p:nvPr/>
        </p:nvCxnSpPr>
        <p:spPr>
          <a:xfrm>
            <a:off x="4196500" y="1668325"/>
            <a:ext cx="16800" cy="2829300"/>
          </a:xfrm>
          <a:prstGeom prst="straightConnector1">
            <a:avLst/>
          </a:prstGeom>
          <a:noFill/>
          <a:ln cap="flat" cmpd="sng" w="9525">
            <a:solidFill>
              <a:schemeClr val="dk2"/>
            </a:solidFill>
            <a:prstDash val="solid"/>
            <a:round/>
            <a:headEnd len="med" w="med" type="none"/>
            <a:tailEnd len="med" w="med" type="none"/>
          </a:ln>
        </p:spPr>
      </p:cxnSp>
      <p:sp>
        <p:nvSpPr>
          <p:cNvPr id="216" name="Google Shape;216;p35"/>
          <p:cNvSpPr txBox="1"/>
          <p:nvPr>
            <p:ph idx="4294967295" type="ctrTitle"/>
          </p:nvPr>
        </p:nvSpPr>
        <p:spPr>
          <a:xfrm>
            <a:off x="201875" y="204025"/>
            <a:ext cx="8520600" cy="10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t>Overall Coffee Score is the same by species</a:t>
            </a:r>
            <a:endParaRPr sz="3200"/>
          </a:p>
        </p:txBody>
      </p:sp>
      <p:sp>
        <p:nvSpPr>
          <p:cNvPr id="217" name="Google Shape;217;p35"/>
          <p:cNvSpPr txBox="1"/>
          <p:nvPr>
            <p:ph idx="4294967295" type="ctrTitle"/>
          </p:nvPr>
        </p:nvSpPr>
        <p:spPr>
          <a:xfrm>
            <a:off x="201875" y="802350"/>
            <a:ext cx="8520600" cy="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Despite being known for having a harsher taste, </a:t>
            </a:r>
            <a:r>
              <a:rPr lang="en" sz="1800"/>
              <a:t>single origin</a:t>
            </a:r>
            <a:r>
              <a:rPr lang="en" sz="1800"/>
              <a:t> Robusta beans in our dataset scored higher for flavor, aroma, aftertaste and acidity</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3108"/>
        </a:solidFill>
      </p:bgPr>
    </p:bg>
    <p:spTree>
      <p:nvGrpSpPr>
        <p:cNvPr id="221" name="Shape 221"/>
        <p:cNvGrpSpPr/>
        <p:nvPr/>
      </p:nvGrpSpPr>
      <p:grpSpPr>
        <a:xfrm>
          <a:off x="0" y="0"/>
          <a:ext cx="0" cy="0"/>
          <a:chOff x="0" y="0"/>
          <a:chExt cx="0" cy="0"/>
        </a:xfrm>
      </p:grpSpPr>
      <p:sp>
        <p:nvSpPr>
          <p:cNvPr id="222" name="Google Shape;222;p36"/>
          <p:cNvSpPr txBox="1"/>
          <p:nvPr>
            <p:ph type="ctrTitle"/>
          </p:nvPr>
        </p:nvSpPr>
        <p:spPr>
          <a:xfrm>
            <a:off x="2517896" y="650625"/>
            <a:ext cx="5204100" cy="5427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b="1" lang="en">
                <a:solidFill>
                  <a:schemeClr val="lt1"/>
                </a:solidFill>
              </a:rPr>
              <a:t>Key Takeaways</a:t>
            </a:r>
            <a:endParaRPr b="1">
              <a:solidFill>
                <a:schemeClr val="lt1"/>
              </a:solidFill>
            </a:endParaRPr>
          </a:p>
        </p:txBody>
      </p:sp>
      <p:sp>
        <p:nvSpPr>
          <p:cNvPr id="223" name="Google Shape;223;p36"/>
          <p:cNvSpPr txBox="1"/>
          <p:nvPr>
            <p:ph idx="1" type="subTitle"/>
          </p:nvPr>
        </p:nvSpPr>
        <p:spPr>
          <a:xfrm>
            <a:off x="254050" y="1541675"/>
            <a:ext cx="8546100" cy="35046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lt1"/>
              </a:buClr>
              <a:buSzPts val="2100"/>
              <a:buChar char="●"/>
            </a:pPr>
            <a:r>
              <a:rPr lang="en" sz="2100">
                <a:solidFill>
                  <a:schemeClr val="lt1"/>
                </a:solidFill>
              </a:rPr>
              <a:t>Colombia has the greatest number of high quality coffee producers</a:t>
            </a:r>
            <a:endParaRPr sz="21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Colombian coffee quality is different from the rest of the world</a:t>
            </a:r>
            <a:endParaRPr sz="2100">
              <a:solidFill>
                <a:schemeClr val="lt1"/>
              </a:solidFill>
            </a:endParaRPr>
          </a:p>
          <a:p>
            <a:pPr indent="-361950" lvl="0" marL="457200" rtl="0" algn="l">
              <a:lnSpc>
                <a:spcPct val="100000"/>
              </a:lnSpc>
              <a:spcBef>
                <a:spcPts val="0"/>
              </a:spcBef>
              <a:spcAft>
                <a:spcPts val="0"/>
              </a:spcAft>
              <a:buClr>
                <a:schemeClr val="lt1"/>
              </a:buClr>
              <a:buSzPts val="2100"/>
              <a:buChar char="●"/>
            </a:pPr>
            <a:r>
              <a:rPr lang="en" sz="2100">
                <a:solidFill>
                  <a:schemeClr val="lt1"/>
                </a:solidFill>
              </a:rPr>
              <a:t>Processing methods do not change the Aroma/Flavor/Body scores by much</a:t>
            </a:r>
            <a:endParaRPr sz="2100">
              <a:solidFill>
                <a:schemeClr val="lt1"/>
              </a:solidFill>
            </a:endParaRPr>
          </a:p>
          <a:p>
            <a:pPr indent="-361950" lvl="0" marL="457200" rtl="0" algn="l">
              <a:lnSpc>
                <a:spcPct val="100000"/>
              </a:lnSpc>
              <a:spcBef>
                <a:spcPts val="1000"/>
              </a:spcBef>
              <a:spcAft>
                <a:spcPts val="0"/>
              </a:spcAft>
              <a:buClr>
                <a:schemeClr val="lt1"/>
              </a:buClr>
              <a:buSzPts val="2100"/>
              <a:buChar char="●"/>
            </a:pPr>
            <a:r>
              <a:rPr lang="en" sz="2100">
                <a:solidFill>
                  <a:schemeClr val="lt1"/>
                </a:solidFill>
              </a:rPr>
              <a:t>However statistically, processing methods do impact flavor and body </a:t>
            </a:r>
            <a:endParaRPr sz="2100">
              <a:solidFill>
                <a:schemeClr val="lt1"/>
              </a:solidFill>
            </a:endParaRPr>
          </a:p>
          <a:p>
            <a:pPr indent="-361950" lvl="0" marL="457200" rtl="0" algn="l">
              <a:lnSpc>
                <a:spcPct val="150000"/>
              </a:lnSpc>
              <a:spcBef>
                <a:spcPts val="1000"/>
              </a:spcBef>
              <a:spcAft>
                <a:spcPts val="0"/>
              </a:spcAft>
              <a:buClr>
                <a:schemeClr val="lt1"/>
              </a:buClr>
              <a:buSzPts val="2100"/>
              <a:buChar char="●"/>
            </a:pPr>
            <a:r>
              <a:rPr lang="en" sz="2100">
                <a:solidFill>
                  <a:schemeClr val="lt1"/>
                </a:solidFill>
              </a:rPr>
              <a:t>Overall coffee scores for Arabica is higher than Robusta*</a:t>
            </a:r>
            <a:endParaRPr sz="2100">
              <a:solidFill>
                <a:schemeClr val="lt1"/>
              </a:solidFill>
            </a:endParaRPr>
          </a:p>
          <a:p>
            <a:pPr indent="0" lvl="0" marL="0" rtl="0" algn="l">
              <a:lnSpc>
                <a:spcPct val="150000"/>
              </a:lnSpc>
              <a:spcBef>
                <a:spcPts val="0"/>
              </a:spcBef>
              <a:spcAft>
                <a:spcPts val="0"/>
              </a:spcAft>
              <a:buNone/>
            </a:pPr>
            <a:r>
              <a:rPr lang="en" sz="2100">
                <a:solidFill>
                  <a:schemeClr val="lt1"/>
                </a:solidFill>
              </a:rPr>
              <a:t>	</a:t>
            </a:r>
            <a:r>
              <a:rPr lang="en" sz="1300">
                <a:solidFill>
                  <a:schemeClr val="lt1"/>
                </a:solidFill>
              </a:rPr>
              <a:t>* May want to verify with a larger sample set of Robusta data</a:t>
            </a:r>
            <a:endParaRPr sz="1300">
              <a:solidFill>
                <a:schemeClr val="lt1"/>
              </a:solidFill>
            </a:endParaRPr>
          </a:p>
        </p:txBody>
      </p:sp>
      <p:pic>
        <p:nvPicPr>
          <p:cNvPr id="224" name="Google Shape;224;p36"/>
          <p:cNvPicPr preferRelativeResize="0"/>
          <p:nvPr/>
        </p:nvPicPr>
        <p:blipFill>
          <a:blip r:embed="rId3">
            <a:alphaModFix/>
          </a:blip>
          <a:stretch>
            <a:fillRect/>
          </a:stretch>
        </p:blipFill>
        <p:spPr>
          <a:xfrm>
            <a:off x="7952846" y="342800"/>
            <a:ext cx="675800" cy="1020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0" name="Google Shape;230;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1" name="Google Shape;231;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201875" y="119575"/>
            <a:ext cx="8520600" cy="104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00"/>
              <a:t>Most coffee beans are Arabica</a:t>
            </a:r>
            <a:endParaRPr sz="3200"/>
          </a:p>
        </p:txBody>
      </p:sp>
      <p:pic>
        <p:nvPicPr>
          <p:cNvPr id="237" name="Google Shape;237;p38"/>
          <p:cNvPicPr preferRelativeResize="0"/>
          <p:nvPr/>
        </p:nvPicPr>
        <p:blipFill>
          <a:blip r:embed="rId4">
            <a:alphaModFix/>
          </a:blip>
          <a:stretch>
            <a:fillRect/>
          </a:stretch>
        </p:blipFill>
        <p:spPr>
          <a:xfrm>
            <a:off x="633825" y="2078225"/>
            <a:ext cx="3893149" cy="2356376"/>
          </a:xfrm>
          <a:prstGeom prst="rect">
            <a:avLst/>
          </a:prstGeom>
          <a:noFill/>
          <a:ln>
            <a:noFill/>
          </a:ln>
        </p:spPr>
      </p:pic>
      <p:sp>
        <p:nvSpPr>
          <p:cNvPr id="238" name="Google Shape;238;p38"/>
          <p:cNvSpPr txBox="1"/>
          <p:nvPr>
            <p:ph type="ctrTitle"/>
          </p:nvPr>
        </p:nvSpPr>
        <p:spPr>
          <a:xfrm>
            <a:off x="201875" y="945925"/>
            <a:ext cx="8520600" cy="81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00"/>
              <a:t>Coffee bean distributors from all over the world produce Arabica, however 30%* of production is Robusta</a:t>
            </a:r>
            <a:endParaRPr sz="1800"/>
          </a:p>
        </p:txBody>
      </p:sp>
      <p:sp>
        <p:nvSpPr>
          <p:cNvPr id="239" name="Google Shape;239;p38"/>
          <p:cNvSpPr txBox="1"/>
          <p:nvPr/>
        </p:nvSpPr>
        <p:spPr>
          <a:xfrm>
            <a:off x="346275" y="2078225"/>
            <a:ext cx="17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 of coffee beans by species</a:t>
            </a:r>
            <a:endParaRPr sz="1000"/>
          </a:p>
        </p:txBody>
      </p:sp>
      <p:sp>
        <p:nvSpPr>
          <p:cNvPr id="240" name="Google Shape;240;p38"/>
          <p:cNvSpPr txBox="1"/>
          <p:nvPr/>
        </p:nvSpPr>
        <p:spPr>
          <a:xfrm>
            <a:off x="281400" y="4560750"/>
            <a:ext cx="429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*Andy Bunning Compound Interest 2018</a:t>
            </a:r>
            <a:endParaRPr sz="800"/>
          </a:p>
          <a:p>
            <a:pPr indent="0" lvl="0" marL="0" rtl="0" algn="l">
              <a:spcBef>
                <a:spcPts val="0"/>
              </a:spcBef>
              <a:spcAft>
                <a:spcPts val="0"/>
              </a:spcAft>
              <a:buNone/>
            </a:pPr>
            <a:r>
              <a:rPr lang="en" sz="800"/>
              <a:t>https://www.compoundchem.com/2018/09/30/arabica-robusta/</a:t>
            </a:r>
            <a:endParaRPr sz="800"/>
          </a:p>
        </p:txBody>
      </p:sp>
      <p:cxnSp>
        <p:nvCxnSpPr>
          <p:cNvPr id="241" name="Google Shape;241;p38"/>
          <p:cNvCxnSpPr/>
          <p:nvPr/>
        </p:nvCxnSpPr>
        <p:spPr>
          <a:xfrm>
            <a:off x="4352425" y="1697600"/>
            <a:ext cx="16800" cy="2829300"/>
          </a:xfrm>
          <a:prstGeom prst="straightConnector1">
            <a:avLst/>
          </a:prstGeom>
          <a:noFill/>
          <a:ln cap="flat" cmpd="sng" w="9525">
            <a:solidFill>
              <a:schemeClr val="dk2"/>
            </a:solidFill>
            <a:prstDash val="solid"/>
            <a:round/>
            <a:headEnd len="med" w="med" type="none"/>
            <a:tailEnd len="med" w="med" type="none"/>
          </a:ln>
        </p:spPr>
      </p:cxnSp>
      <p:pic>
        <p:nvPicPr>
          <p:cNvPr id="242" name="Google Shape;242;p38"/>
          <p:cNvPicPr preferRelativeResize="0"/>
          <p:nvPr/>
        </p:nvPicPr>
        <p:blipFill>
          <a:blip r:embed="rId5">
            <a:alphaModFix/>
          </a:blip>
          <a:stretch>
            <a:fillRect/>
          </a:stretch>
        </p:blipFill>
        <p:spPr>
          <a:xfrm>
            <a:off x="5822350" y="1697588"/>
            <a:ext cx="2856898" cy="2829301"/>
          </a:xfrm>
          <a:prstGeom prst="rect">
            <a:avLst/>
          </a:prstGeom>
          <a:noFill/>
          <a:ln>
            <a:noFill/>
          </a:ln>
        </p:spPr>
      </p:pic>
      <p:sp>
        <p:nvSpPr>
          <p:cNvPr id="243" name="Google Shape;243;p38"/>
          <p:cNvSpPr txBox="1"/>
          <p:nvPr/>
        </p:nvSpPr>
        <p:spPr>
          <a:xfrm>
            <a:off x="4571988" y="1892825"/>
            <a:ext cx="1275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While Arabica is produced all over the world, Robusta comes mostly from India and Uganda</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rgbClr val="919191"/>
            </a:gs>
          </a:gsLst>
          <a:lin ang="8100019" scaled="0"/>
        </a:gradFill>
      </p:bgPr>
    </p:bg>
    <p:spTree>
      <p:nvGrpSpPr>
        <p:cNvPr id="67" name="Shape 67"/>
        <p:cNvGrpSpPr/>
        <p:nvPr/>
      </p:nvGrpSpPr>
      <p:grpSpPr>
        <a:xfrm>
          <a:off x="0" y="0"/>
          <a:ext cx="0" cy="0"/>
          <a:chOff x="0" y="0"/>
          <a:chExt cx="0" cy="0"/>
        </a:xfrm>
      </p:grpSpPr>
      <p:sp>
        <p:nvSpPr>
          <p:cNvPr id="68" name="Google Shape;68;p15"/>
          <p:cNvSpPr/>
          <p:nvPr/>
        </p:nvSpPr>
        <p:spPr>
          <a:xfrm>
            <a:off x="2275" y="3384975"/>
            <a:ext cx="4901700" cy="1116900"/>
          </a:xfrm>
          <a:prstGeom prst="rect">
            <a:avLst/>
          </a:prstGeom>
          <a:solidFill>
            <a:srgbClr val="513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13108"/>
              </a:highlight>
            </a:endParaRPr>
          </a:p>
        </p:txBody>
      </p:sp>
      <p:sp>
        <p:nvSpPr>
          <p:cNvPr id="69" name="Google Shape;69;p15"/>
          <p:cNvSpPr txBox="1"/>
          <p:nvPr>
            <p:ph type="title"/>
          </p:nvPr>
        </p:nvSpPr>
        <p:spPr>
          <a:xfrm>
            <a:off x="-60875" y="3579725"/>
            <a:ext cx="5028000" cy="8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320">
                <a:solidFill>
                  <a:schemeClr val="lt1"/>
                </a:solidFill>
              </a:rPr>
              <a:t>Coffee Quality Dataset</a:t>
            </a:r>
            <a:endParaRPr b="1" sz="3320">
              <a:solidFill>
                <a:schemeClr val="lt1"/>
              </a:solidFill>
            </a:endParaRPr>
          </a:p>
        </p:txBody>
      </p:sp>
      <p:pic>
        <p:nvPicPr>
          <p:cNvPr id="70" name="Google Shape;70;p15"/>
          <p:cNvPicPr preferRelativeResize="0"/>
          <p:nvPr/>
        </p:nvPicPr>
        <p:blipFill rotWithShape="1">
          <a:blip r:embed="rId3">
            <a:alphaModFix/>
          </a:blip>
          <a:srcRect b="9132" l="0" r="0" t="0"/>
          <a:stretch/>
        </p:blipFill>
        <p:spPr>
          <a:xfrm>
            <a:off x="590602" y="0"/>
            <a:ext cx="3725034" cy="3384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3">
            <a:alphaModFix/>
          </a:blip>
          <a:srcRect b="0" l="56476" r="5088" t="35504"/>
          <a:stretch/>
        </p:blipFill>
        <p:spPr>
          <a:xfrm>
            <a:off x="6180101" y="2022726"/>
            <a:ext cx="2963901" cy="3120775"/>
          </a:xfrm>
          <a:prstGeom prst="rect">
            <a:avLst/>
          </a:prstGeom>
          <a:noFill/>
          <a:ln>
            <a:noFill/>
          </a:ln>
        </p:spPr>
      </p:pic>
      <p:sp>
        <p:nvSpPr>
          <p:cNvPr id="76" name="Google Shape;76;p16"/>
          <p:cNvSpPr txBox="1"/>
          <p:nvPr/>
        </p:nvSpPr>
        <p:spPr>
          <a:xfrm>
            <a:off x="0" y="199800"/>
            <a:ext cx="8214600" cy="56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u="sng"/>
              <a:t>About the Data</a:t>
            </a:r>
            <a:endParaRPr sz="3200" u="sng"/>
          </a:p>
          <a:p>
            <a:pPr indent="0" lvl="0" marL="0" rtl="0" algn="l">
              <a:spcBef>
                <a:spcPts val="0"/>
              </a:spcBef>
              <a:spcAft>
                <a:spcPts val="0"/>
              </a:spcAft>
              <a:buNone/>
            </a:pPr>
            <a:r>
              <a:t/>
            </a:r>
            <a:endParaRPr sz="1800"/>
          </a:p>
          <a:p>
            <a:pPr indent="0" lvl="0" marL="0" rtl="0" algn="l">
              <a:spcBef>
                <a:spcPts val="0"/>
              </a:spcBef>
              <a:spcAft>
                <a:spcPts val="0"/>
              </a:spcAft>
              <a:buNone/>
            </a:pPr>
            <a:r>
              <a:rPr lang="en" sz="1200"/>
              <a:t>The dataset used in this analysis includes coffee beans harvested from 35 countries between 2008 and 2018.</a:t>
            </a:r>
            <a:endParaRPr sz="1200"/>
          </a:p>
          <a:p>
            <a:pPr indent="0" lvl="0" marL="0" rtl="0" algn="l">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lang="en" sz="1200"/>
              <a:t>Beans were submitted to the Coffee Quality Institute (CQI) for professional evaluation by a panel of coffee connoisseurs.  Each submission is assigned a </a:t>
            </a:r>
            <a:r>
              <a:rPr lang="en" sz="1200"/>
              <a:t>coffee</a:t>
            </a:r>
            <a:r>
              <a:rPr lang="en" sz="1200"/>
              <a:t> quality score (10-point scale) for each of the following categories:</a:t>
            </a:r>
            <a:endParaRPr sz="1200"/>
          </a:p>
          <a:p>
            <a:pPr indent="0" lvl="0" marL="0" rtl="0" algn="l">
              <a:spcBef>
                <a:spcPts val="0"/>
              </a:spcBef>
              <a:spcAft>
                <a:spcPts val="0"/>
              </a:spcAft>
              <a:buClr>
                <a:schemeClr val="dk1"/>
              </a:buClr>
              <a:buSzPts val="1100"/>
              <a:buFont typeface="Arial"/>
              <a:buNone/>
            </a:pPr>
            <a:r>
              <a:t/>
            </a:r>
            <a:endParaRPr sz="1200"/>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Aroma</a:t>
            </a:r>
            <a:r>
              <a:rPr i="1" lang="en" sz="1050">
                <a:solidFill>
                  <a:srgbClr val="3C4043"/>
                </a:solidFill>
              </a:rPr>
              <a:t>:</a:t>
            </a:r>
            <a:r>
              <a:rPr lang="en" sz="1050">
                <a:solidFill>
                  <a:srgbClr val="3C4043"/>
                </a:solidFill>
              </a:rPr>
              <a:t> Refers to the scent or fragrance of the coffee.</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Flavor:</a:t>
            </a:r>
            <a:r>
              <a:rPr lang="en" sz="1050">
                <a:solidFill>
                  <a:srgbClr val="3C4043"/>
                </a:solidFill>
              </a:rPr>
              <a:t> Preferred taste including any sweetness, bitterness, acidity, and other flavor notes.</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Aftertaste</a:t>
            </a:r>
            <a:r>
              <a:rPr i="1" lang="en" sz="1050">
                <a:solidFill>
                  <a:srgbClr val="3C4043"/>
                </a:solidFill>
              </a:rPr>
              <a:t>:</a:t>
            </a:r>
            <a:r>
              <a:rPr lang="en" sz="1050">
                <a:solidFill>
                  <a:srgbClr val="3C4043"/>
                </a:solidFill>
              </a:rPr>
              <a:t> Refers to the lingering taste that remains in the mouth after swallowing.</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Acidity</a:t>
            </a:r>
            <a:r>
              <a:rPr i="1" lang="en" sz="1050">
                <a:solidFill>
                  <a:srgbClr val="3C4043"/>
                </a:solidFill>
              </a:rPr>
              <a:t>:</a:t>
            </a:r>
            <a:r>
              <a:rPr lang="en" sz="1050">
                <a:solidFill>
                  <a:srgbClr val="3C4043"/>
                </a:solidFill>
              </a:rPr>
              <a:t> Brightness or liveliness of the taste.</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Body</a:t>
            </a:r>
            <a:r>
              <a:rPr i="1" lang="en" sz="1050">
                <a:solidFill>
                  <a:srgbClr val="3C4043"/>
                </a:solidFill>
              </a:rPr>
              <a:t>:</a:t>
            </a:r>
            <a:r>
              <a:rPr lang="en" sz="1050">
                <a:solidFill>
                  <a:srgbClr val="3C4043"/>
                </a:solidFill>
              </a:rPr>
              <a:t> Thickness or viscosity of the coffee in the mouth.</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Balance</a:t>
            </a:r>
            <a:r>
              <a:rPr i="1" lang="en" sz="1050">
                <a:solidFill>
                  <a:srgbClr val="3C4043"/>
                </a:solidFill>
              </a:rPr>
              <a:t>:</a:t>
            </a:r>
            <a:r>
              <a:rPr lang="en" sz="1050">
                <a:solidFill>
                  <a:srgbClr val="3C4043"/>
                </a:solidFill>
              </a:rPr>
              <a:t> How well the different flavor components of the coffee work together.</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Uniformity</a:t>
            </a:r>
            <a:r>
              <a:rPr i="1" lang="en" sz="1050">
                <a:solidFill>
                  <a:srgbClr val="3C4043"/>
                </a:solidFill>
              </a:rPr>
              <a:t>:</a:t>
            </a:r>
            <a:r>
              <a:rPr lang="en" sz="1050">
                <a:solidFill>
                  <a:srgbClr val="3C4043"/>
                </a:solidFill>
              </a:rPr>
              <a:t> Consistency of the coffee from cup to cup.</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Clean Cup</a:t>
            </a:r>
            <a:r>
              <a:rPr i="1" lang="en" sz="1050">
                <a:solidFill>
                  <a:srgbClr val="3C4043"/>
                </a:solidFill>
              </a:rPr>
              <a:t>:</a:t>
            </a:r>
            <a:r>
              <a:rPr lang="en" sz="1050">
                <a:solidFill>
                  <a:srgbClr val="3C4043"/>
                </a:solidFill>
              </a:rPr>
              <a:t> Free of any off-flavors or defects, such as sourness, mustiness, or staleness.</a:t>
            </a:r>
            <a:endParaRPr sz="1050">
              <a:solidFill>
                <a:srgbClr val="3C4043"/>
              </a:solidFill>
            </a:endParaRPr>
          </a:p>
          <a:p>
            <a:pPr indent="-295275" lvl="0" marL="533400" rtl="0" algn="l">
              <a:lnSpc>
                <a:spcPct val="115000"/>
              </a:lnSpc>
              <a:spcBef>
                <a:spcPts val="0"/>
              </a:spcBef>
              <a:spcAft>
                <a:spcPts val="0"/>
              </a:spcAft>
              <a:buClr>
                <a:srgbClr val="3C4043"/>
              </a:buClr>
              <a:buSzPts val="1050"/>
              <a:buChar char="●"/>
            </a:pPr>
            <a:r>
              <a:rPr b="1" i="1" lang="en" sz="1050">
                <a:solidFill>
                  <a:srgbClr val="3C4043"/>
                </a:solidFill>
              </a:rPr>
              <a:t>Sweetness</a:t>
            </a:r>
            <a:r>
              <a:rPr i="1" lang="en" sz="1050">
                <a:solidFill>
                  <a:srgbClr val="3C4043"/>
                </a:solidFill>
              </a:rPr>
              <a:t>:</a:t>
            </a:r>
            <a:r>
              <a:rPr lang="en" sz="1050">
                <a:solidFill>
                  <a:srgbClr val="3C4043"/>
                </a:solidFill>
              </a:rPr>
              <a:t> Described as caramel-like, fruity, or floral. (Deemed to be a desirable quality!)</a:t>
            </a:r>
            <a:endParaRPr sz="1050">
              <a:solidFill>
                <a:srgbClr val="3C4043"/>
              </a:solidFill>
            </a:endParaRPr>
          </a:p>
          <a:p>
            <a:pPr indent="0" lvl="0" marL="0" rtl="0" algn="l">
              <a:lnSpc>
                <a:spcPct val="115000"/>
              </a:lnSpc>
              <a:spcBef>
                <a:spcPts val="1200"/>
              </a:spcBef>
              <a:spcAft>
                <a:spcPts val="0"/>
              </a:spcAft>
              <a:buNone/>
            </a:pPr>
            <a:r>
              <a:rPr lang="en" sz="1150">
                <a:solidFill>
                  <a:srgbClr val="3C4043"/>
                </a:solidFill>
              </a:rPr>
              <a:t>Accompanying metrics include:</a:t>
            </a:r>
            <a:endParaRPr sz="1150">
              <a:solidFill>
                <a:srgbClr val="3C4043"/>
              </a:solidFill>
            </a:endParaRPr>
          </a:p>
          <a:p>
            <a:pPr indent="-301625" lvl="0" marL="457200" rtl="0" algn="l">
              <a:lnSpc>
                <a:spcPct val="115000"/>
              </a:lnSpc>
              <a:spcBef>
                <a:spcPts val="1200"/>
              </a:spcBef>
              <a:spcAft>
                <a:spcPts val="0"/>
              </a:spcAft>
              <a:buClr>
                <a:srgbClr val="3C4043"/>
              </a:buClr>
              <a:buSzPts val="1150"/>
              <a:buChar char="●"/>
            </a:pPr>
            <a:r>
              <a:rPr lang="en" sz="1150">
                <a:solidFill>
                  <a:srgbClr val="3C4043"/>
                </a:solidFill>
              </a:rPr>
              <a:t>Location beans were harvested</a:t>
            </a:r>
            <a:endParaRPr sz="1150">
              <a:solidFill>
                <a:srgbClr val="3C4043"/>
              </a:solidFill>
            </a:endParaRPr>
          </a:p>
          <a:p>
            <a:pPr indent="-301625" lvl="0" marL="457200" rtl="0" algn="l">
              <a:lnSpc>
                <a:spcPct val="115000"/>
              </a:lnSpc>
              <a:spcBef>
                <a:spcPts val="0"/>
              </a:spcBef>
              <a:spcAft>
                <a:spcPts val="0"/>
              </a:spcAft>
              <a:buClr>
                <a:srgbClr val="3C4043"/>
              </a:buClr>
              <a:buSzPts val="1150"/>
              <a:buChar char="●"/>
            </a:pPr>
            <a:r>
              <a:rPr lang="en" sz="1150">
                <a:solidFill>
                  <a:srgbClr val="3C4043"/>
                </a:solidFill>
              </a:rPr>
              <a:t>Altitude of harvest</a:t>
            </a:r>
            <a:endParaRPr sz="1150">
              <a:solidFill>
                <a:srgbClr val="3C4043"/>
              </a:solidFill>
            </a:endParaRPr>
          </a:p>
          <a:p>
            <a:pPr indent="-301625" lvl="0" marL="457200" rtl="0" algn="l">
              <a:lnSpc>
                <a:spcPct val="115000"/>
              </a:lnSpc>
              <a:spcBef>
                <a:spcPts val="0"/>
              </a:spcBef>
              <a:spcAft>
                <a:spcPts val="0"/>
              </a:spcAft>
              <a:buClr>
                <a:srgbClr val="3C4043"/>
              </a:buClr>
              <a:buSzPts val="1150"/>
              <a:buChar char="●"/>
            </a:pPr>
            <a:r>
              <a:rPr lang="en" sz="1150">
                <a:solidFill>
                  <a:srgbClr val="3C4043"/>
                </a:solidFill>
              </a:rPr>
              <a:t>Variety of bean</a:t>
            </a:r>
            <a:endParaRPr sz="1150">
              <a:solidFill>
                <a:srgbClr val="3C4043"/>
              </a:solidFill>
            </a:endParaRPr>
          </a:p>
          <a:p>
            <a:pPr indent="-301625" lvl="0" marL="457200" rtl="0" algn="l">
              <a:lnSpc>
                <a:spcPct val="115000"/>
              </a:lnSpc>
              <a:spcBef>
                <a:spcPts val="0"/>
              </a:spcBef>
              <a:spcAft>
                <a:spcPts val="0"/>
              </a:spcAft>
              <a:buClr>
                <a:srgbClr val="3C4043"/>
              </a:buClr>
              <a:buSzPts val="1150"/>
              <a:buChar char="●"/>
            </a:pPr>
            <a:r>
              <a:rPr lang="en" sz="1150">
                <a:solidFill>
                  <a:srgbClr val="3C4043"/>
                </a:solidFill>
              </a:rPr>
              <a:t>Method of processing</a:t>
            </a:r>
            <a:endParaRPr sz="1150">
              <a:solidFill>
                <a:srgbClr val="3C4043"/>
              </a:solidFill>
            </a:endParaRPr>
          </a:p>
          <a:p>
            <a:pPr indent="0" lvl="0" marL="0" rtl="0" algn="l">
              <a:lnSpc>
                <a:spcPct val="115000"/>
              </a:lnSpc>
              <a:spcBef>
                <a:spcPts val="1200"/>
              </a:spcBef>
              <a:spcAft>
                <a:spcPts val="0"/>
              </a:spcAft>
              <a:buNone/>
            </a:pPr>
            <a:r>
              <a:t/>
            </a:r>
            <a:endParaRPr sz="1150">
              <a:solidFill>
                <a:srgbClr val="3C4043"/>
              </a:solidFill>
            </a:endParaRPr>
          </a:p>
          <a:p>
            <a:pPr indent="0" lvl="0" marL="0" rtl="0" algn="l">
              <a:spcBef>
                <a:spcPts val="1200"/>
              </a:spcBef>
              <a:spcAft>
                <a:spcPts val="0"/>
              </a:spcAft>
              <a:buNone/>
            </a:pPr>
            <a:r>
              <a:t/>
            </a:r>
            <a:endParaRPr sz="1200"/>
          </a:p>
        </p:txBody>
      </p:sp>
      <p:pic>
        <p:nvPicPr>
          <p:cNvPr id="77" name="Google Shape;77;p16"/>
          <p:cNvPicPr preferRelativeResize="0"/>
          <p:nvPr/>
        </p:nvPicPr>
        <p:blipFill>
          <a:blip r:embed="rId4">
            <a:alphaModFix/>
          </a:blip>
          <a:stretch>
            <a:fillRect/>
          </a:stretch>
        </p:blipFill>
        <p:spPr>
          <a:xfrm>
            <a:off x="4284700" y="199800"/>
            <a:ext cx="2491353" cy="66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3" cy="5143500"/>
          </a:xfrm>
          <a:prstGeom prst="rect">
            <a:avLst/>
          </a:prstGeom>
          <a:noFill/>
          <a:ln>
            <a:noFill/>
          </a:ln>
        </p:spPr>
      </p:pic>
      <p:pic>
        <p:nvPicPr>
          <p:cNvPr id="83" name="Google Shape;83;p17"/>
          <p:cNvPicPr preferRelativeResize="0"/>
          <p:nvPr/>
        </p:nvPicPr>
        <p:blipFill>
          <a:blip r:embed="rId4">
            <a:alphaModFix/>
          </a:blip>
          <a:stretch>
            <a:fillRect/>
          </a:stretch>
        </p:blipFill>
        <p:spPr>
          <a:xfrm>
            <a:off x="6865200" y="-74300"/>
            <a:ext cx="1882373" cy="1882373"/>
          </a:xfrm>
          <a:prstGeom prst="rect">
            <a:avLst/>
          </a:prstGeom>
          <a:noFill/>
          <a:ln>
            <a:noFill/>
          </a:ln>
        </p:spPr>
      </p:pic>
      <p:sp>
        <p:nvSpPr>
          <p:cNvPr id="84" name="Google Shape;84;p17"/>
          <p:cNvSpPr txBox="1"/>
          <p:nvPr/>
        </p:nvSpPr>
        <p:spPr>
          <a:xfrm>
            <a:off x="198150" y="231175"/>
            <a:ext cx="8602800" cy="36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u="sng"/>
              <a:t>Source Material &amp; Citations</a:t>
            </a:r>
            <a:endParaRPr sz="3200" u="sng"/>
          </a:p>
          <a:p>
            <a:pPr indent="0" lvl="0" marL="0" rtl="0" algn="l">
              <a:spcBef>
                <a:spcPts val="0"/>
              </a:spcBef>
              <a:spcAft>
                <a:spcPts val="0"/>
              </a:spcAft>
              <a:buNone/>
            </a:pPr>
            <a:r>
              <a:t/>
            </a:r>
            <a:endParaRPr sz="1150">
              <a:solidFill>
                <a:schemeClr val="dk1"/>
              </a:solidFill>
            </a:endParaRPr>
          </a:p>
          <a:p>
            <a:pPr indent="0" lvl="0" marL="0" rtl="0" algn="l">
              <a:lnSpc>
                <a:spcPct val="115000"/>
              </a:lnSpc>
              <a:spcBef>
                <a:spcPts val="0"/>
              </a:spcBef>
              <a:spcAft>
                <a:spcPts val="0"/>
              </a:spcAft>
              <a:buNone/>
            </a:pPr>
            <a:r>
              <a:t/>
            </a:r>
            <a:endParaRPr sz="115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lnSpc>
                <a:spcPct val="115000"/>
              </a:lnSpc>
              <a:spcBef>
                <a:spcPts val="1200"/>
              </a:spcBef>
              <a:spcAft>
                <a:spcPts val="0"/>
              </a:spcAft>
              <a:buNone/>
            </a:pPr>
            <a:r>
              <a:rPr lang="en" sz="1200">
                <a:solidFill>
                  <a:schemeClr val="dk1"/>
                </a:solidFill>
              </a:rPr>
              <a:t>Our working dataset was downloaded from Kaggle.com in .csv format with credit given to </a:t>
            </a:r>
            <a:r>
              <a:rPr b="1" lang="en" sz="1200">
                <a:solidFill>
                  <a:schemeClr val="dk1"/>
                </a:solidFill>
              </a:rPr>
              <a:t>Diego Volpatto</a:t>
            </a:r>
            <a:r>
              <a:rPr lang="en" sz="1200">
                <a:solidFill>
                  <a:schemeClr val="dk1"/>
                </a:solidFill>
              </a:rPr>
              <a:t>, Kaggle Contributor, for publishing the merged dataset for public use. </a:t>
            </a:r>
            <a:endParaRPr sz="1200">
              <a:solidFill>
                <a:schemeClr val="dk1"/>
              </a:solidFill>
            </a:endParaRPr>
          </a:p>
          <a:p>
            <a:pPr indent="-304800" lvl="0" marL="914400" rtl="0" algn="l">
              <a:lnSpc>
                <a:spcPct val="115000"/>
              </a:lnSpc>
              <a:spcBef>
                <a:spcPts val="1200"/>
              </a:spcBef>
              <a:spcAft>
                <a:spcPts val="0"/>
              </a:spcAft>
              <a:buClr>
                <a:schemeClr val="dk1"/>
              </a:buClr>
              <a:buSzPts val="1200"/>
              <a:buChar char="➢"/>
            </a:pPr>
            <a:r>
              <a:rPr lang="en" sz="1200">
                <a:solidFill>
                  <a:schemeClr val="dk1"/>
                </a:solidFill>
              </a:rPr>
              <a:t>Volpatto on Kaggle: </a:t>
            </a:r>
            <a:r>
              <a:rPr lang="en" sz="1200" u="sng">
                <a:solidFill>
                  <a:schemeClr val="accent5"/>
                </a:solidFill>
                <a:hlinkClick r:id="rId5">
                  <a:extLst>
                    <a:ext uri="{A12FA001-AC4F-418D-AE19-62706E023703}">
                      <ahyp:hlinkClr val="tx"/>
                    </a:ext>
                  </a:extLst>
                </a:hlinkClick>
              </a:rPr>
              <a:t>ttps://www.kaggle.com/datasets/volpatto/coffee-quality-database-from-cqi</a:t>
            </a:r>
            <a:endParaRPr sz="1200">
              <a:solidFill>
                <a:schemeClr val="dk1"/>
              </a:solidFill>
            </a:endParaRPr>
          </a:p>
          <a:p>
            <a:pPr indent="0" lvl="0" marL="0" rtl="0" algn="l">
              <a:lnSpc>
                <a:spcPct val="115000"/>
              </a:lnSpc>
              <a:spcBef>
                <a:spcPts val="1200"/>
              </a:spcBef>
              <a:spcAft>
                <a:spcPts val="0"/>
              </a:spcAft>
              <a:buNone/>
            </a:pPr>
            <a:r>
              <a:rPr b="1" lang="en" sz="1200">
                <a:solidFill>
                  <a:srgbClr val="FF0000"/>
                </a:solidFill>
              </a:rPr>
              <a:t>Honorable mentions:</a:t>
            </a:r>
            <a:endParaRPr b="1" sz="1200">
              <a:solidFill>
                <a:srgbClr val="FF0000"/>
              </a:solidFill>
            </a:endParaRPr>
          </a:p>
          <a:p>
            <a:pPr indent="-304800" lvl="0" marL="914400" rtl="0" algn="l">
              <a:lnSpc>
                <a:spcPct val="115000"/>
              </a:lnSpc>
              <a:spcBef>
                <a:spcPts val="1200"/>
              </a:spcBef>
              <a:spcAft>
                <a:spcPts val="0"/>
              </a:spcAft>
              <a:buClr>
                <a:schemeClr val="dk1"/>
              </a:buClr>
              <a:buSzPts val="1200"/>
              <a:buChar char="➢"/>
            </a:pPr>
            <a:r>
              <a:rPr lang="en" sz="1200">
                <a:solidFill>
                  <a:srgbClr val="FF0000"/>
                </a:solidFill>
              </a:rPr>
              <a:t>Campground APIs: </a:t>
            </a:r>
            <a:r>
              <a:rPr lang="en" sz="1200" u="sng">
                <a:solidFill>
                  <a:schemeClr val="hlink"/>
                </a:solidFill>
                <a:hlinkClick r:id="rId6"/>
              </a:rPr>
              <a:t>https://developer.active.com/docs/read/Campground_APIs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rgbClr val="FF0000"/>
                </a:solidFill>
              </a:rPr>
              <a:t>Animal Shelter dat</a:t>
            </a:r>
            <a:r>
              <a:rPr lang="en" sz="1200">
                <a:solidFill>
                  <a:srgbClr val="FF0000"/>
                </a:solidFill>
              </a:rPr>
              <a:t>a: </a:t>
            </a:r>
            <a:r>
              <a:rPr lang="en" sz="1200">
                <a:solidFill>
                  <a:schemeClr val="dk1"/>
                </a:solidFill>
              </a:rPr>
              <a:t> </a:t>
            </a:r>
            <a:r>
              <a:rPr lang="en" sz="1200" u="sng">
                <a:solidFill>
                  <a:schemeClr val="hlink"/>
                </a:solidFill>
                <a:hlinkClick r:id="rId7"/>
              </a:rPr>
              <a:t>https://data.sonomacounty.ca.gov/widgets/924a-vesw</a:t>
            </a:r>
            <a:endParaRPr sz="1200">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6487200" y="37525"/>
            <a:ext cx="2656800" cy="2382275"/>
          </a:xfrm>
          <a:prstGeom prst="rect">
            <a:avLst/>
          </a:prstGeom>
          <a:noFill/>
          <a:ln>
            <a:noFill/>
          </a:ln>
        </p:spPr>
      </p:pic>
      <p:sp>
        <p:nvSpPr>
          <p:cNvPr id="90" name="Google Shape;90;p18"/>
          <p:cNvSpPr txBox="1"/>
          <p:nvPr/>
        </p:nvSpPr>
        <p:spPr>
          <a:xfrm>
            <a:off x="577925" y="379775"/>
            <a:ext cx="7702800" cy="4002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 name="Google Shape;91;p18"/>
          <p:cNvSpPr txBox="1"/>
          <p:nvPr/>
        </p:nvSpPr>
        <p:spPr>
          <a:xfrm>
            <a:off x="198100" y="-14875"/>
            <a:ext cx="6002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u="sng"/>
              <a:t>Data Cleaning &amp; Formatting</a:t>
            </a:r>
            <a:endParaRPr u="sng"/>
          </a:p>
        </p:txBody>
      </p:sp>
      <p:sp>
        <p:nvSpPr>
          <p:cNvPr id="92" name="Google Shape;92;p18"/>
          <p:cNvSpPr txBox="1"/>
          <p:nvPr/>
        </p:nvSpPr>
        <p:spPr>
          <a:xfrm>
            <a:off x="293075" y="815150"/>
            <a:ext cx="77028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One of the reasons we chose this project is because the dataset appeared comprehensive and CLEAN but, ultimately, we were disappointed on both fronts.</a:t>
            </a:r>
            <a:endParaRPr b="1">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Source data included information for both Arabica </a:t>
            </a:r>
            <a:r>
              <a:rPr lang="en" u="sng">
                <a:solidFill>
                  <a:schemeClr val="dk1"/>
                </a:solidFill>
              </a:rPr>
              <a:t>and</a:t>
            </a:r>
            <a:r>
              <a:rPr lang="en">
                <a:solidFill>
                  <a:schemeClr val="dk1"/>
                </a:solidFill>
              </a:rPr>
              <a:t> Robusta beans.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Comprising only 2% of the total dataset, the Robusta data was</a:t>
            </a:r>
            <a:endParaRPr>
              <a:solidFill>
                <a:schemeClr val="dk1"/>
              </a:solidFill>
            </a:endParaRPr>
          </a:p>
          <a:p>
            <a:pPr indent="457200" lvl="0" marL="457200" rtl="0" algn="l">
              <a:spcBef>
                <a:spcPts val="0"/>
              </a:spcBef>
              <a:spcAft>
                <a:spcPts val="0"/>
              </a:spcAft>
              <a:buNone/>
            </a:pPr>
            <a:r>
              <a:rPr lang="en">
                <a:solidFill>
                  <a:schemeClr val="dk1"/>
                </a:solidFill>
              </a:rPr>
              <a:t>not as “robusta” as we had initially hoped.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We discovered numerous</a:t>
            </a:r>
            <a:r>
              <a:rPr b="1" lang="en">
                <a:solidFill>
                  <a:schemeClr val="dk1"/>
                </a:solidFill>
              </a:rPr>
              <a:t> gaps (i.e. blanks) in the dataset and a significant number of inconsistencies with how the data was recorded. Our solutions:</a:t>
            </a:r>
            <a:endParaRPr b="1">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Formatting anomalies are salvageable. Example: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Altitude: “1200 meters”, “1200m”, “1200+ meters above sea level.” = </a:t>
            </a:r>
            <a:r>
              <a:rPr b="1" lang="en">
                <a:solidFill>
                  <a:schemeClr val="dk1"/>
                </a:solidFill>
              </a:rPr>
              <a:t>1200</a:t>
            </a:r>
            <a:endParaRPr b="1">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Content</a:t>
            </a:r>
            <a:r>
              <a:rPr lang="en">
                <a:solidFill>
                  <a:schemeClr val="dk1"/>
                </a:solidFill>
              </a:rPr>
              <a:t> errors are dropped.  Example: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Country: “United States” |  Region:  “central america” = DROP ROW</a:t>
            </a:r>
            <a:endParaRPr b="1" sz="1600">
              <a:solidFill>
                <a:schemeClr val="dk1"/>
              </a:solidFill>
            </a:endParaRPr>
          </a:p>
        </p:txBody>
      </p:sp>
      <p:sp>
        <p:nvSpPr>
          <p:cNvPr id="93" name="Google Shape;93;p18"/>
          <p:cNvSpPr txBox="1"/>
          <p:nvPr/>
        </p:nvSpPr>
        <p:spPr>
          <a:xfrm>
            <a:off x="306475" y="4300050"/>
            <a:ext cx="785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FACT: </a:t>
            </a:r>
            <a:r>
              <a:rPr lang="en"/>
              <a:t> Our Python code includes </a:t>
            </a:r>
            <a:r>
              <a:rPr b="1" lang="en">
                <a:solidFill>
                  <a:srgbClr val="CC0000"/>
                </a:solidFill>
              </a:rPr>
              <a:t>78 instances</a:t>
            </a:r>
            <a:r>
              <a:rPr lang="en"/>
              <a:t> of &lt;.replace&gt; dedicated solely to correcting spelling errors and foreign word translations associated with “Region” (column header) </a:t>
            </a:r>
            <a:endParaRPr/>
          </a:p>
        </p:txBody>
      </p:sp>
      <p:cxnSp>
        <p:nvCxnSpPr>
          <p:cNvPr id="94" name="Google Shape;94;p18"/>
          <p:cNvCxnSpPr/>
          <p:nvPr/>
        </p:nvCxnSpPr>
        <p:spPr>
          <a:xfrm flipH="1" rot="10800000">
            <a:off x="236275" y="4060175"/>
            <a:ext cx="8000100" cy="8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8" name="Shape 98"/>
        <p:cNvGrpSpPr/>
        <p:nvPr/>
      </p:nvGrpSpPr>
      <p:grpSpPr>
        <a:xfrm>
          <a:off x="0" y="0"/>
          <a:ext cx="0" cy="0"/>
          <a:chOff x="0" y="0"/>
          <a:chExt cx="0" cy="0"/>
        </a:xfrm>
      </p:grpSpPr>
      <p:sp>
        <p:nvSpPr>
          <p:cNvPr id="99" name="Google Shape;99;p19"/>
          <p:cNvSpPr/>
          <p:nvPr/>
        </p:nvSpPr>
        <p:spPr>
          <a:xfrm>
            <a:off x="2275" y="3302325"/>
            <a:ext cx="5692500" cy="1199400"/>
          </a:xfrm>
          <a:prstGeom prst="rect">
            <a:avLst/>
          </a:prstGeom>
          <a:solidFill>
            <a:srgbClr val="513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chemeClr val="lt1"/>
                </a:solidFill>
              </a:rPr>
              <a:t>World’s “Best” Coffee</a:t>
            </a:r>
            <a:endParaRPr b="1" sz="3500">
              <a:solidFill>
                <a:schemeClr val="lt1"/>
              </a:solidFill>
            </a:endParaRPr>
          </a:p>
        </p:txBody>
      </p:sp>
      <p:pic>
        <p:nvPicPr>
          <p:cNvPr id="100" name="Google Shape;100;p19"/>
          <p:cNvPicPr preferRelativeResize="0"/>
          <p:nvPr/>
        </p:nvPicPr>
        <p:blipFill>
          <a:blip r:embed="rId3">
            <a:alphaModFix/>
          </a:blip>
          <a:stretch>
            <a:fillRect/>
          </a:stretch>
        </p:blipFill>
        <p:spPr>
          <a:xfrm>
            <a:off x="152400" y="0"/>
            <a:ext cx="5197118" cy="330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53625" y="127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rgbClr val="000000"/>
                </a:solidFill>
              </a:rPr>
              <a:t>Where’s the Good Stuff?</a:t>
            </a:r>
            <a:endParaRPr sz="3200">
              <a:solidFill>
                <a:srgbClr val="000000"/>
              </a:solidFill>
            </a:endParaRPr>
          </a:p>
        </p:txBody>
      </p:sp>
      <p:pic>
        <p:nvPicPr>
          <p:cNvPr id="106" name="Google Shape;106;p20"/>
          <p:cNvPicPr preferRelativeResize="0"/>
          <p:nvPr/>
        </p:nvPicPr>
        <p:blipFill rotWithShape="1">
          <a:blip r:embed="rId3">
            <a:alphaModFix/>
          </a:blip>
          <a:srcRect b="0" l="833" r="0" t="1312"/>
          <a:stretch/>
        </p:blipFill>
        <p:spPr>
          <a:xfrm>
            <a:off x="183275" y="567300"/>
            <a:ext cx="5658161" cy="4576200"/>
          </a:xfrm>
          <a:prstGeom prst="rect">
            <a:avLst/>
          </a:prstGeom>
          <a:noFill/>
          <a:ln>
            <a:noFill/>
          </a:ln>
        </p:spPr>
      </p:pic>
      <p:sp>
        <p:nvSpPr>
          <p:cNvPr id="107" name="Google Shape;107;p20"/>
          <p:cNvSpPr txBox="1"/>
          <p:nvPr/>
        </p:nvSpPr>
        <p:spPr>
          <a:xfrm rot="-4526">
            <a:off x="6267424" y="1300783"/>
            <a:ext cx="2506802"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0000FF"/>
                </a:solidFill>
              </a:rPr>
              <a:t>The darker the blue, the better the brew!</a:t>
            </a:r>
            <a:endParaRPr sz="1900">
              <a:solidFill>
                <a:srgbClr val="0000FF"/>
              </a:solidFill>
            </a:endParaRPr>
          </a:p>
        </p:txBody>
      </p:sp>
      <p:sp>
        <p:nvSpPr>
          <p:cNvPr id="108" name="Google Shape;108;p20"/>
          <p:cNvSpPr txBox="1"/>
          <p:nvPr>
            <p:ph idx="4294967295" type="body"/>
          </p:nvPr>
        </p:nvSpPr>
        <p:spPr>
          <a:xfrm>
            <a:off x="5888400" y="3184825"/>
            <a:ext cx="3034800" cy="858000"/>
          </a:xfrm>
          <a:prstGeom prst="rect">
            <a:avLst/>
          </a:prstGeom>
        </p:spPr>
        <p:txBody>
          <a:bodyPr anchorCtr="0" anchor="t" bIns="91425" lIns="91425" spcFirstLastPara="1" rIns="91425" wrap="square" tIns="91425">
            <a:normAutofit lnSpcReduction="10000"/>
          </a:bodyPr>
          <a:lstStyle/>
          <a:p>
            <a:pPr indent="0" lvl="0" marL="457200" rtl="0" algn="l">
              <a:lnSpc>
                <a:spcPct val="95000"/>
              </a:lnSpc>
              <a:spcBef>
                <a:spcPts val="0"/>
              </a:spcBef>
              <a:spcAft>
                <a:spcPts val="1200"/>
              </a:spcAft>
              <a:buNone/>
            </a:pPr>
            <a:r>
              <a:rPr lang="en" sz="1600"/>
              <a:t>← A distribution of “High” overall </a:t>
            </a:r>
            <a:r>
              <a:rPr lang="en" sz="1600"/>
              <a:t>coffee</a:t>
            </a:r>
            <a:r>
              <a:rPr lang="en" sz="1600"/>
              <a:t> scores across the world</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201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rgbClr val="000000"/>
                </a:solidFill>
              </a:rPr>
              <a:t>Colombia sets the bar high!</a:t>
            </a:r>
            <a:endParaRPr sz="3200">
              <a:solidFill>
                <a:srgbClr val="000000"/>
              </a:solidFill>
            </a:endParaRPr>
          </a:p>
        </p:txBody>
      </p:sp>
      <p:pic>
        <p:nvPicPr>
          <p:cNvPr id="114" name="Google Shape;114;p21"/>
          <p:cNvPicPr preferRelativeResize="0"/>
          <p:nvPr/>
        </p:nvPicPr>
        <p:blipFill rotWithShape="1">
          <a:blip r:embed="rId3">
            <a:alphaModFix/>
          </a:blip>
          <a:srcRect b="1623" l="0" r="4379" t="0"/>
          <a:stretch/>
        </p:blipFill>
        <p:spPr>
          <a:xfrm>
            <a:off x="0" y="1702950"/>
            <a:ext cx="9143999" cy="2736776"/>
          </a:xfrm>
          <a:prstGeom prst="rect">
            <a:avLst/>
          </a:prstGeom>
          <a:noFill/>
          <a:ln cap="flat" cmpd="sng" w="28575">
            <a:solidFill>
              <a:srgbClr val="202124"/>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